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92"/>
  </p:notesMasterIdLst>
  <p:handoutMasterIdLst>
    <p:handoutMasterId r:id="rId93"/>
  </p:handoutMasterIdLst>
  <p:sldIdLst>
    <p:sldId id="256" r:id="rId5"/>
    <p:sldId id="476" r:id="rId6"/>
    <p:sldId id="257" r:id="rId7"/>
    <p:sldId id="258" r:id="rId8"/>
    <p:sldId id="261" r:id="rId9"/>
    <p:sldId id="259" r:id="rId10"/>
    <p:sldId id="260" r:id="rId11"/>
    <p:sldId id="262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5" r:id="rId29"/>
    <p:sldId id="416" r:id="rId30"/>
    <p:sldId id="376" r:id="rId31"/>
    <p:sldId id="377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9" r:id="rId52"/>
    <p:sldId id="440" r:id="rId53"/>
    <p:sldId id="441" r:id="rId54"/>
    <p:sldId id="442" r:id="rId55"/>
    <p:sldId id="443" r:id="rId56"/>
    <p:sldId id="444" r:id="rId57"/>
    <p:sldId id="385" r:id="rId58"/>
    <p:sldId id="386" r:id="rId59"/>
    <p:sldId id="446" r:id="rId60"/>
    <p:sldId id="447" r:id="rId61"/>
    <p:sldId id="448" r:id="rId62"/>
    <p:sldId id="387" r:id="rId63"/>
    <p:sldId id="457" r:id="rId64"/>
    <p:sldId id="458" r:id="rId65"/>
    <p:sldId id="449" r:id="rId66"/>
    <p:sldId id="450" r:id="rId67"/>
    <p:sldId id="451" r:id="rId68"/>
    <p:sldId id="452" r:id="rId69"/>
    <p:sldId id="453" r:id="rId70"/>
    <p:sldId id="454" r:id="rId71"/>
    <p:sldId id="455" r:id="rId72"/>
    <p:sldId id="456" r:id="rId73"/>
    <p:sldId id="460" r:id="rId74"/>
    <p:sldId id="461" r:id="rId75"/>
    <p:sldId id="459" r:id="rId76"/>
    <p:sldId id="462" r:id="rId77"/>
    <p:sldId id="463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3" r:id="rId86"/>
    <p:sldId id="417" r:id="rId87"/>
    <p:sldId id="418" r:id="rId88"/>
    <p:sldId id="474" r:id="rId89"/>
    <p:sldId id="475" r:id="rId90"/>
    <p:sldId id="414" r:id="rId91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65306" autoAdjust="0"/>
  </p:normalViewPr>
  <p:slideViewPr>
    <p:cSldViewPr snapToGrid="0">
      <p:cViewPr varScale="1">
        <p:scale>
          <a:sx n="104" d="100"/>
          <a:sy n="104" d="100"/>
        </p:scale>
        <p:origin x="216" y="2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03B2F-9428-41B1-A7AA-99221650E5B1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7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5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04602-2411-4E63-9CF8-8B316992DD10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55A52-4C74-4297-BECB-6F88E97CAE93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30E4A-CA26-4F28-BACD-AEB9A6ECFBED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30E4A-CA26-4F28-BACD-AEB9A6ECFBED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30E4A-CA26-4F28-BACD-AEB9A6ECFBED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2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30E4A-CA26-4F28-BACD-AEB9A6ECFBED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29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FDB29-C821-4027-9E18-2F3CEE8DDD8A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5CF33-BCE6-444B-B80F-8E8F6087A30A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5CF33-BCE6-444B-B80F-8E8F6087A30A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5CF33-BCE6-444B-B80F-8E8F6087A30A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77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5CF33-BCE6-444B-B80F-8E8F6087A30A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5CF33-BCE6-444B-B80F-8E8F6087A30A}" type="slidenum">
              <a:rPr lang="en-CA" smtClean="0"/>
              <a:pPr>
                <a:defRPr/>
              </a:pPr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7FC88D-9893-4BCC-A5CF-DF309756826F}" type="slidenum">
              <a:rPr lang="en-CA" smtClean="0"/>
              <a:pPr>
                <a:defRPr/>
              </a:pPr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174AE-D5C7-455F-8156-2104A66553C8}" type="slidenum">
              <a:rPr lang="en-CA" smtClean="0"/>
              <a:pPr>
                <a:defRPr/>
              </a:pPr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67F8B-2A56-4E96-AA89-DFADD54B0B58}" type="slidenum">
              <a:rPr lang="en-CA" smtClean="0"/>
              <a:pPr>
                <a:defRPr/>
              </a:pPr>
              <a:t>82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4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EA776-6000-4BF2-BDF4-26490FBC51C1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3/18/24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3/18/24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3/18/24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915988" indent="-342900">
              <a:buClr>
                <a:srgbClr val="79217E"/>
              </a:buClr>
              <a:buFont typeface="Courier New" panose="02070309020205020404" pitchFamily="49" charset="0"/>
              <a:buChar char="o"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3/18/24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3/18/24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3/18/24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3/18/24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3/18/24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3/18/24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3/18/24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3/18/24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3/18/24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14: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Hash Table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C259-B9E3-059B-D52E-613C62A5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22F6C-F85F-FDBB-B15A-18895616D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good hash function needs to </a:t>
                </a:r>
              </a:p>
              <a:p>
                <a:pPr lvl="1"/>
                <a:r>
                  <a:rPr lang="en-US" dirty="0"/>
                  <a:t>compute fast</a:t>
                </a:r>
              </a:p>
              <a:p>
                <a:pPr lvl="1"/>
                <a:r>
                  <a:rPr lang="en-US" dirty="0"/>
                  <a:t>appears to be “random” – reduce the number of collision</a:t>
                </a:r>
              </a:p>
              <a:p>
                <a:r>
                  <a:rPr lang="en-US" dirty="0"/>
                  <a:t>Example: the division method</a:t>
                </a:r>
              </a:p>
              <a:p>
                <a:pPr lvl="1"/>
                <a:r>
                  <a:rPr lang="en-US" dirty="0"/>
                  <a:t>h(k) = k mod m</a:t>
                </a:r>
              </a:p>
              <a:p>
                <a:pPr lvl="1"/>
                <a:r>
                  <a:rPr lang="en-US" dirty="0"/>
                  <a:t>e.g. m=12; k = 100; h(k) = 4</a:t>
                </a:r>
              </a:p>
              <a:p>
                <a:r>
                  <a:rPr lang="en-US" dirty="0"/>
                  <a:t>The choice of </a:t>
                </a:r>
                <a:r>
                  <a:rPr lang="en-US" i="1" dirty="0"/>
                  <a:t>m</a:t>
                </a:r>
                <a:r>
                  <a:rPr lang="en-US" dirty="0"/>
                  <a:t> matters</a:t>
                </a:r>
              </a:p>
              <a:p>
                <a:pPr lvl="1"/>
                <a:r>
                  <a:rPr lang="en-US" dirty="0"/>
                  <a:t>e.g.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, then h(k) is just the p lowest bits of k</a:t>
                </a:r>
              </a:p>
              <a:p>
                <a:pPr lvl="1"/>
                <a:r>
                  <a:rPr lang="en-US" dirty="0"/>
                  <a:t>A commonly used m: primes not too close to exact powers of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22F6C-F85F-FDBB-B15A-18895616D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4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CBC7-207D-CF2C-0932-AE6DEE54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a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601F-CC0A-0F5B-8211-9208D2FD6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assume a string is an array of ASCII codes (8 bits, 0-127)</a:t>
            </a:r>
          </a:p>
          <a:p>
            <a:r>
              <a:rPr lang="en-US" dirty="0"/>
              <a:t>Method 1: sum of character ASCII codes</a:t>
            </a:r>
          </a:p>
          <a:p>
            <a:pPr lvl="1"/>
            <a:r>
              <a:rPr lang="en-US" dirty="0"/>
              <a:t>Different permutations of the same set of characters would have the same hash value</a:t>
            </a:r>
          </a:p>
          <a:p>
            <a:pPr lvl="1"/>
            <a:r>
              <a:rPr lang="en-US" dirty="0"/>
              <a:t>If the table size is large, the keys are not distribute well. e.g. Suppose m=10007 and all the keys are eight or fewer characters long. Since ASCII value &lt;= 127, the hash function can only assume values between 0 and 127*8 = 1016</a:t>
            </a:r>
          </a:p>
        </p:txBody>
      </p:sp>
    </p:spTree>
    <p:extLst>
      <p:ext uri="{BB962C8B-B14F-4D97-AF65-F5344CB8AC3E}">
        <p14:creationId xmlns:p14="http://schemas.microsoft.com/office/powerpoint/2010/main" val="31706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2126-DE9D-83AA-4759-F27C95DB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a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E41A2-832F-AB8F-0AD9-8786AF769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 (key[0] + key[1]*27 + key[2]*729) % </a:t>
                </a:r>
                <a:r>
                  <a:rPr lang="en-US" dirty="0" err="1"/>
                  <a:t>tableSize</a:t>
                </a:r>
                <a:endParaRPr lang="en-US" dirty="0"/>
              </a:p>
              <a:p>
                <a:pPr lvl="1"/>
                <a:r>
                  <a:rPr lang="en-US" dirty="0"/>
                  <a:t>If the first 3 characters are random and the table size is 100,007=&gt; a reasonably equitable distribution</a:t>
                </a:r>
              </a:p>
              <a:p>
                <a:pPr lvl="1"/>
                <a:r>
                  <a:rPr lang="en-US" dirty="0"/>
                  <a:t>Problem</a:t>
                </a:r>
              </a:p>
              <a:p>
                <a:pPr lvl="2"/>
                <a:r>
                  <a:rPr lang="en-US" dirty="0"/>
                  <a:t>English is not random</a:t>
                </a:r>
              </a:p>
              <a:p>
                <a:pPr lvl="2"/>
                <a:r>
                  <a:rPr lang="en-US" dirty="0"/>
                  <a:t>Only 28% of the table can actually be hashed to (assuming a table size of 10,007)</a:t>
                </a:r>
              </a:p>
              <a:p>
                <a:r>
                  <a:rPr lang="en-US" dirty="0"/>
                  <a:t>Method 3: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𝑙𝑒𝑛𝑔𝑡h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𝑘𝑒𝑦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𝑡𝑎𝑏𝑙𝑒𝑆𝑖𝑧𝑒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Involves all characters in the key and be expected to distribute well</a:t>
                </a:r>
              </a:p>
              <a:p>
                <a:r>
                  <a:rPr lang="en-US" dirty="0"/>
                  <a:t>Hashing is still a relevant research topic today, </a:t>
                </a:r>
                <a:r>
                  <a:rPr lang="en-US" dirty="0" err="1"/>
                  <a:t>eg.</a:t>
                </a:r>
                <a:r>
                  <a:rPr lang="en-US" dirty="0"/>
                  <a:t> in ML community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E41A2-832F-AB8F-0AD9-8786AF769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0986-5DB0-34A6-E0C9-50172223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hashing for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4F30-6048-2231-B878-B55FF777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glibstdc</a:t>
            </a:r>
            <a:r>
              <a:rPr lang="en-US" dirty="0"/>
              <a:t>+: https://</a:t>
            </a:r>
            <a:r>
              <a:rPr lang="en-US" dirty="0" err="1"/>
              <a:t>gcc.gnu.org</a:t>
            </a:r>
            <a:r>
              <a:rPr lang="en-US" dirty="0"/>
              <a:t>/git/?p=</a:t>
            </a:r>
            <a:r>
              <a:rPr lang="en-US" dirty="0" err="1"/>
              <a:t>gcc.git;a</a:t>
            </a:r>
            <a:r>
              <a:rPr lang="en-US" dirty="0"/>
              <a:t>=</a:t>
            </a:r>
            <a:r>
              <a:rPr lang="en-US" dirty="0" err="1"/>
              <a:t>blob_plain;f</a:t>
            </a:r>
            <a:r>
              <a:rPr lang="en-US" dirty="0"/>
              <a:t>=libstdc%2b%2b-v3/libsupc%2b%2b/</a:t>
            </a:r>
            <a:r>
              <a:rPr lang="en-US" dirty="0" err="1"/>
              <a:t>hash_bytes.cc;hb</a:t>
            </a:r>
            <a:r>
              <a:rPr lang="en-US" dirty="0"/>
              <a:t>=HEAD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CB378-2880-674D-F62E-706F1E351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4985" b="53929"/>
          <a:stretch/>
        </p:blipFill>
        <p:spPr>
          <a:xfrm>
            <a:off x="400050" y="1765240"/>
            <a:ext cx="4305930" cy="330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77C5D-023A-D3F3-F720-7E5B25067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189" y="1609595"/>
            <a:ext cx="3182919" cy="3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24FB-9CE4-1301-A5F9-3EA85E50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the hash value to 0…M-1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DE1AA-D54E-9688-9CB5-BEABC31AF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Easiest approach: mod M</a:t>
                </a:r>
              </a:p>
              <a:p>
                <a:pPr lvl="1"/>
                <a:r>
                  <a:rPr lang="en-US" dirty="0"/>
                  <a:t>But compute the modulus is slow</a:t>
                </a:r>
              </a:p>
              <a:p>
                <a:r>
                  <a:rPr lang="en-US" dirty="0"/>
                  <a:t>Much faster to use multiplication and shifts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product ka of two w-bits words occupies 2w bits</a:t>
                </a:r>
              </a:p>
              <a:p>
                <a:r>
                  <a:rPr lang="en-US" dirty="0"/>
                  <a:t>Example: k = 123456, l = 14, m = 2^14 = 16384 and w = 32.</a:t>
                </a:r>
              </a:p>
              <a:p>
                <a:r>
                  <a:rPr lang="en-US" dirty="0"/>
                  <a:t>We can choose a = 2654435769</a:t>
                </a:r>
              </a:p>
              <a:p>
                <a:endParaRPr lang="en-US" dirty="0"/>
              </a:p>
              <a:p>
                <a:r>
                  <a:rPr lang="en-US" dirty="0"/>
                  <a:t>Not in exam. More to read Knuth’s "The Art of Computer Programming", section 6.4, about multiplicative hashing scheme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DE1AA-D54E-9688-9CB5-BEABC31AF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2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8E88-0937-DDC2-3130-E2B12E95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collisions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9F3BA-AAAF-625C-1D54-B32CACD08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7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1017-F4C2-BFA5-8629-7BBD2C3A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BD02-7C9F-4B8E-AA2D-CF98C961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a hash table, we use a table of linked list</a:t>
            </a:r>
          </a:p>
          <a:p>
            <a:r>
              <a:rPr lang="en-US" dirty="0"/>
              <a:t>Keep a linked list of keys that hash to the same value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2C860-308C-8444-E722-CE61E2D1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1484180"/>
            <a:ext cx="7772400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2DE0-06F1-56C5-ABCB-32C07E5A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F3EF-11EE-CF18-0942-F046A332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insert a key k</a:t>
            </a:r>
          </a:p>
          <a:p>
            <a:pPr lvl="1"/>
            <a:r>
              <a:rPr lang="en-US" dirty="0"/>
              <a:t>Compute h(k) to determine which list to traverse</a:t>
            </a:r>
          </a:p>
          <a:p>
            <a:pPr lvl="1"/>
            <a:r>
              <a:rPr lang="en-US" dirty="0"/>
              <a:t>If T[h(K)] contains a null pointer, initialize this entry to point to a linked list that contains K alone.</a:t>
            </a:r>
          </a:p>
          <a:p>
            <a:pPr lvl="1"/>
            <a:r>
              <a:rPr lang="en-US" dirty="0"/>
              <a:t>If T[h(K)] is a non-empty list, we add K at the </a:t>
            </a:r>
            <a:r>
              <a:rPr lang="en-US" dirty="0">
                <a:solidFill>
                  <a:srgbClr val="0000FF"/>
                </a:solidFill>
              </a:rPr>
              <a:t>beginning</a:t>
            </a:r>
            <a:r>
              <a:rPr lang="en-US" dirty="0"/>
              <a:t> of this list (LIST-PREPEND).</a:t>
            </a:r>
          </a:p>
          <a:p>
            <a:r>
              <a:rPr lang="en-US" dirty="0"/>
              <a:t>To delete a key K</a:t>
            </a:r>
          </a:p>
          <a:p>
            <a:pPr lvl="1"/>
            <a:r>
              <a:rPr lang="en-US" dirty="0"/>
              <a:t>compute h(K), then search for K within the list at T[h(K)]. Delete K if it is found. (LIST-DELETE).</a:t>
            </a:r>
          </a:p>
          <a:p>
            <a:r>
              <a:rPr lang="en-US" dirty="0"/>
              <a:t>The performance is heavily depends on the hashing function</a:t>
            </a:r>
          </a:p>
          <a:p>
            <a:pPr lvl="1"/>
            <a:r>
              <a:rPr lang="en-US" dirty="0"/>
              <a:t>If the hashing function is so bad that mapping all the keys to the same slot, then it is basically a linked list</a:t>
            </a:r>
          </a:p>
        </p:txBody>
      </p:sp>
    </p:spTree>
    <p:extLst>
      <p:ext uri="{BB962C8B-B14F-4D97-AF65-F5344CB8AC3E}">
        <p14:creationId xmlns:p14="http://schemas.microsoft.com/office/powerpoint/2010/main" val="4264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89E0-A96C-BEFB-7BEC-0FAF98BF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separate chaining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FAA58-E09A-0229-CB0C-4E04645775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Load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 slots that stores n elements</a:t>
                </a:r>
              </a:p>
              <a:p>
                <a:pPr lvl="1"/>
                <a:r>
                  <a:rPr lang="en-US" dirty="0"/>
                  <a:t>the average number of elements stored in a chain</a:t>
                </a:r>
              </a:p>
              <a:p>
                <a:pPr lvl="1"/>
                <a:r>
                  <a:rPr lang="en-US" dirty="0"/>
                  <a:t>In practice,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can help to identify when to do rehashing</a:t>
                </a:r>
              </a:p>
              <a:p>
                <a:r>
                  <a:rPr lang="en-US" dirty="0"/>
                  <a:t>Independent uniform hashing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uniform</a:t>
                </a:r>
                <a:r>
                  <a:rPr lang="en-US" dirty="0"/>
                  <a:t>: any given element is equally likely to hash into any of the </a:t>
                </a:r>
                <a:r>
                  <a:rPr lang="en-US" i="1" dirty="0"/>
                  <a:t>m</a:t>
                </a:r>
                <a:r>
                  <a:rPr lang="en-US" dirty="0"/>
                  <a:t> slots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independent</a:t>
                </a:r>
                <a:r>
                  <a:rPr lang="en-US" dirty="0"/>
                  <a:t>: where a given element hashes to is independent of where any other elements hash to</a:t>
                </a:r>
              </a:p>
              <a:p>
                <a:r>
                  <a:rPr lang="en-US" dirty="0"/>
                  <a:t>A hash function is </a:t>
                </a:r>
                <a:r>
                  <a:rPr lang="en-US" dirty="0">
                    <a:solidFill>
                      <a:srgbClr val="0000FF"/>
                    </a:solidFill>
                  </a:rPr>
                  <a:t>universal</a:t>
                </a:r>
                <a:r>
                  <a:rPr lang="en-US" dirty="0"/>
                  <a:t> if </a:t>
                </a:r>
              </a:p>
              <a:p>
                <a:pPr lvl="1"/>
                <a:r>
                  <a:rPr lang="en-US" dirty="0"/>
                  <a:t>the chance that any two distinct keys k1 and k2 collide is at most 1/m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FAA58-E09A-0229-CB0C-4E0464577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b="-8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9800-27A1-6F5A-DD2A-E87557BE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separate chaining under universality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C2140-9F3F-F341-9B2F-BB5AA30E8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uniform hashing:  any key </a:t>
                </a:r>
                <a:r>
                  <a:rPr lang="en-US" i="1" dirty="0"/>
                  <a:t>k</a:t>
                </a:r>
                <a:r>
                  <a:rPr lang="en-US" dirty="0"/>
                  <a:t> not already stored in the table is equally likely to hash to any of the </a:t>
                </a:r>
                <a:r>
                  <a:rPr lang="en-US" i="1" dirty="0"/>
                  <a:t>m</a:t>
                </a:r>
                <a:r>
                  <a:rPr lang="en-US" dirty="0"/>
                  <a:t> slots</a:t>
                </a:r>
              </a:p>
              <a:p>
                <a:r>
                  <a:rPr lang="en-US" dirty="0"/>
                  <a:t>For an unsuccessful search,</a:t>
                </a:r>
              </a:p>
              <a:p>
                <a:pPr lvl="1"/>
                <a:r>
                  <a:rPr lang="en-US" dirty="0"/>
                  <a:t>the expected time to search is the expected time to search to the end of list T[h(k)]</a:t>
                </a:r>
              </a:p>
              <a:p>
                <a:pPr lvl="1"/>
                <a:r>
                  <a:rPr lang="en-US" dirty="0"/>
                  <a:t>The length is expected to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total, the expected time is computing the hash plus searching the list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C2140-9F3F-F341-9B2F-BB5AA30E8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A5B1-57A5-CD7D-A1B9-ECEA12D9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C9A8-B8D5-EEC8-D62B-803A0791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have Course and Teaching Evaluation tomorrow</a:t>
            </a:r>
          </a:p>
          <a:p>
            <a:pPr lvl="1"/>
            <a:r>
              <a:rPr lang="en-US" dirty="0"/>
              <a:t>I believe you will receive a link to the questionaries so it can be due remotely</a:t>
            </a:r>
          </a:p>
          <a:p>
            <a:pPr lvl="1"/>
            <a:r>
              <a:rPr lang="en-US" dirty="0"/>
              <a:t>An assistant will come to the lecture tomorrow to help you do it in person</a:t>
            </a:r>
          </a:p>
          <a:p>
            <a:r>
              <a:rPr lang="en-US" dirty="0"/>
              <a:t>HW 6 is out</a:t>
            </a:r>
          </a:p>
          <a:p>
            <a:pPr lvl="1"/>
            <a:r>
              <a:rPr lang="en-US" dirty="0"/>
              <a:t>It is due March 29 (Friday).</a:t>
            </a:r>
          </a:p>
          <a:p>
            <a:pPr lvl="1"/>
            <a:r>
              <a:rPr lang="en-US" dirty="0"/>
              <a:t>I was planning to make it due Tuesday. But in case we cannot finish everything due to CTE, let give it more time. </a:t>
            </a:r>
          </a:p>
          <a:p>
            <a:pPr lvl="1"/>
            <a:r>
              <a:rPr lang="en-US" dirty="0"/>
              <a:t>I still plan to have a new homework set posted next week</a:t>
            </a:r>
          </a:p>
          <a:p>
            <a:pPr lvl="1"/>
            <a:r>
              <a:rPr lang="en-US" dirty="0"/>
              <a:t>We are set to have in total 8 </a:t>
            </a:r>
            <a:r>
              <a:rPr lang="en-US" dirty="0" err="1"/>
              <a:t>homeworks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25D2-10CF-604E-6FAC-39F62CB4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separate chaining under universality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F650A-17DB-5505-7A65-E2B87CB8E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successful search: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</a:t>
                </a:r>
                <a:r>
                  <a:rPr lang="en-US" dirty="0" err="1"/>
                  <a:t>i-th</a:t>
                </a:r>
                <a:r>
                  <a:rPr lang="en-US" dirty="0"/>
                  <a:t> element inserted in the table,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slot q in the table and for each pair of distinct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we define the indicator random variable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𝑠𝑒𝑎𝑟𝑐h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collide at slot q and the search 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Based on our assumption,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𝑠𝑒𝑎𝑟𝑐h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  1/(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F650A-17DB-5505-7A65-E2B87CB8E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1097-FAA1-F421-1C5B-CDC72986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separate chaining under universality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826D-2E53-C26E-BB2A-9337F8E5A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  1/(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to count how many elements appear in the list prior to the element being searched for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𝑖𝑗𝑞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Eventually, give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b="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More details in CLRS Chapter 11.2</a:t>
                </a:r>
              </a:p>
              <a:p>
                <a:r>
                  <a:rPr lang="en-US" b="0" dirty="0"/>
                  <a:t>The conclusion is important to remember</a:t>
                </a:r>
                <a:endParaRPr lang="en-US" dirty="0"/>
              </a:p>
              <a:p>
                <a:r>
                  <a:rPr lang="en-US" b="0" dirty="0"/>
                  <a:t>How to find an universal hash function?</a:t>
                </a:r>
              </a:p>
              <a:p>
                <a:pPr lvl="1"/>
                <a:r>
                  <a:rPr lang="en-US" dirty="0"/>
                  <a:t>A general way is to find a large prime number and use mod</a:t>
                </a:r>
              </a:p>
              <a:p>
                <a:pPr lvl="1"/>
                <a:r>
                  <a:rPr lang="en-US" b="0" dirty="0"/>
                  <a:t>More details in CLRS Chapter 11.3.4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826D-2E53-C26E-BB2A-9337F8E5A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0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4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8428-D801-B8EA-ECBF-F0764A3C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9DAE-099C-A930-1E31-F0032252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Resolve the collision within the hash table (without using sperate linked lists)</a:t>
            </a:r>
          </a:p>
          <a:p>
            <a:r>
              <a:rPr lang="en-US" dirty="0"/>
              <a:t>Open addressing:</a:t>
            </a:r>
          </a:p>
          <a:p>
            <a:pPr lvl="1"/>
            <a:r>
              <a:rPr lang="en-US" dirty="0"/>
              <a:t>relocate the key to be inserted if collision happens</a:t>
            </a:r>
          </a:p>
          <a:p>
            <a:pPr lvl="1"/>
            <a:r>
              <a:rPr lang="en-US" dirty="0"/>
              <a:t>That is, we store K at an entry different from T(h(K))</a:t>
            </a:r>
          </a:p>
          <a:p>
            <a:r>
              <a:rPr lang="en-US" dirty="0"/>
              <a:t>Two issues arise</a:t>
            </a:r>
          </a:p>
          <a:p>
            <a:pPr lvl="1"/>
            <a:r>
              <a:rPr lang="en-US" dirty="0"/>
              <a:t>What is the relocation scheme?</a:t>
            </a:r>
          </a:p>
          <a:p>
            <a:pPr lvl="1"/>
            <a:r>
              <a:rPr lang="en-US" dirty="0"/>
              <a:t>How to search for K later?</a:t>
            </a:r>
          </a:p>
          <a:p>
            <a:r>
              <a:rPr lang="en-US" dirty="0"/>
              <a:t>Three common methods for resolving a collision in open addressing</a:t>
            </a:r>
          </a:p>
          <a:p>
            <a:pPr lvl="1"/>
            <a:r>
              <a:rPr lang="en-US" dirty="0"/>
              <a:t>Linear probing</a:t>
            </a:r>
          </a:p>
          <a:p>
            <a:pPr lvl="1"/>
            <a:r>
              <a:rPr lang="en-US" dirty="0"/>
              <a:t>Quadratic probing</a:t>
            </a:r>
          </a:p>
          <a:p>
            <a:pPr lvl="1"/>
            <a:r>
              <a:rPr lang="en-US" dirty="0"/>
              <a:t>Double hashing</a:t>
            </a:r>
          </a:p>
        </p:txBody>
      </p:sp>
    </p:spTree>
    <p:extLst>
      <p:ext uri="{BB962C8B-B14F-4D97-AF65-F5344CB8AC3E}">
        <p14:creationId xmlns:p14="http://schemas.microsoft.com/office/powerpoint/2010/main" val="23939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5485-6F93-CF81-5A3B-366C9800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C0A18-9BB9-1148-7A0D-52AC104BB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perform insertion using open addressing, successively examine, or </a:t>
                </a:r>
                <a:r>
                  <a:rPr lang="en-US" dirty="0">
                    <a:solidFill>
                      <a:srgbClr val="0000FF"/>
                    </a:solidFill>
                  </a:rPr>
                  <a:t>probe</a:t>
                </a:r>
                <a:r>
                  <a:rPr lang="en-US" dirty="0"/>
                  <a:t>, the hash table until you until an empty slot in which to put the key.</a:t>
                </a:r>
              </a:p>
              <a:p>
                <a:r>
                  <a:rPr lang="en-US" dirty="0"/>
                  <a:t>To insert a key k,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dirty="0"/>
                  <a:t>. IfT[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0)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empty, insert it there.</a:t>
                </a:r>
              </a:p>
              <a:p>
                <a:r>
                  <a:rPr lang="en-US" dirty="0"/>
                  <a:t>If collision occurs, probe alternative cell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2),…</m:t>
                    </m:r>
                  </m:oMath>
                </a14:m>
                <a:r>
                  <a:rPr lang="en-US" dirty="0"/>
                  <a:t> until an empty cell is found</a:t>
                </a:r>
              </a:p>
              <a:p>
                <a:r>
                  <a:rPr lang="en-US" b="0" dirty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h𝑎𝑠h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where f(0) = 0</a:t>
                </a:r>
              </a:p>
              <a:p>
                <a:r>
                  <a:rPr lang="en-US" dirty="0"/>
                  <a:t>f: collision resolution strategy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00FF"/>
                    </a:solidFill>
                  </a:rPr>
                  <a:t>probe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−1)&gt;</m:t>
                    </m:r>
                  </m:oMath>
                </a14:m>
                <a:r>
                  <a:rPr lang="en-US" dirty="0"/>
                  <a:t> is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&lt;0, 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</m:t>
                    </m:r>
                  </m:oMath>
                </a14:m>
                <a:r>
                  <a:rPr lang="en-US" dirty="0"/>
                  <a:t>, so that every hash-table position is eventually considered as a slot for a new key as the table fills up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C0A18-9BB9-1148-7A0D-52AC104BB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b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6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EC13-75BB-ECCE-D175-FD47218E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212B-B4C8-3491-BFD2-E6E5A250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probe the slots sequentially for searching and insertion </a:t>
            </a:r>
          </a:p>
          <a:p>
            <a:r>
              <a:rPr lang="en-US" dirty="0"/>
              <a:t>Can we do the deletion in such way?</a:t>
            </a:r>
          </a:p>
          <a:p>
            <a:pPr lvl="1"/>
            <a:r>
              <a:rPr lang="en-US" dirty="0"/>
              <a:t>No. A deletion in a sequence will isolates records further down the probe</a:t>
            </a:r>
          </a:p>
          <a:p>
            <a:pPr lvl="1"/>
            <a:r>
              <a:rPr lang="en-US" dirty="0"/>
              <a:t>Easy solution: flag the deleted slot DELETED</a:t>
            </a:r>
          </a:p>
          <a:p>
            <a:pPr lvl="2"/>
            <a:r>
              <a:rPr lang="en-US" dirty="0"/>
              <a:t>You can move up the later keys for linear probing, but not for general open addressing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CC306-9A4D-6EC2-A7B5-93763ACC6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0" b="50765"/>
          <a:stretch/>
        </p:blipFill>
        <p:spPr>
          <a:xfrm>
            <a:off x="1331866" y="3115551"/>
            <a:ext cx="2350447" cy="1951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D04AE-C7C1-DD11-770A-700C5953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38" y="3004521"/>
            <a:ext cx="2587681" cy="20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A74A-C7B5-3904-601A-444428F5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7A45E-BF02-5E4C-8692-C044D5991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f(</a:t>
                </a:r>
                <a:r>
                  <a:rPr lang="en-US" dirty="0" err="1"/>
                  <a:t>i</a:t>
                </a:r>
                <a:r>
                  <a:rPr lang="en-US" dirty="0"/>
                  <a:t>) = I</a:t>
                </a:r>
              </a:p>
              <a:p>
                <a:r>
                  <a:rPr lang="en-US" dirty="0"/>
                  <a:t>cells are probed sequentially </a:t>
                </a:r>
              </a:p>
              <a:p>
                <a:r>
                  <a:rPr lang="en-US" dirty="0"/>
                  <a:t>h(k, </a:t>
                </a:r>
                <a:r>
                  <a:rPr lang="en-US" dirty="0" err="1"/>
                  <a:t>i</a:t>
                </a:r>
                <a:r>
                  <a:rPr lang="en-US" dirty="0"/>
                  <a:t>) = (hash(k) + </a:t>
                </a:r>
                <a:r>
                  <a:rPr lang="en-US" dirty="0" err="1"/>
                  <a:t>i</a:t>
                </a:r>
                <a:r>
                  <a:rPr lang="en-US" dirty="0"/>
                  <a:t>) mod m</a:t>
                </a:r>
              </a:p>
              <a:p>
                <a:r>
                  <a:rPr lang="en-US" dirty="0"/>
                  <a:t>Insertion</a:t>
                </a:r>
              </a:p>
              <a:p>
                <a:pPr lvl="1"/>
                <a:r>
                  <a:rPr lang="en-US" dirty="0"/>
                  <a:t>Let k be the new key to be inserted, we compute hash(k)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compute L = (hash(k) + </a:t>
                </a:r>
                <a:r>
                  <a:rPr lang="en-US" dirty="0" err="1"/>
                  <a:t>i</a:t>
                </a:r>
                <a:r>
                  <a:rPr lang="en-US" dirty="0"/>
                  <a:t> ) mod m</a:t>
                </a:r>
              </a:p>
              <a:p>
                <a:pPr lvl="2"/>
                <a:r>
                  <a:rPr lang="en-US" dirty="0"/>
                  <a:t>If T[l] is empty, then we put k there and stop</a:t>
                </a:r>
              </a:p>
              <a:p>
                <a:pPr lvl="1"/>
                <a:r>
                  <a:rPr lang="en-US" dirty="0"/>
                  <a:t>If we cannot find an empty entry to put k, it means that the table full and we should report an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7A45E-BF02-5E4C-8692-C044D5991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r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31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858A-6C9E-3E21-225F-4732030C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3184-550E-47E5-6A80-B8029F4B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h(k, </a:t>
            </a:r>
            <a:r>
              <a:rPr lang="en-US" dirty="0" err="1"/>
              <a:t>i</a:t>
            </a:r>
            <a:r>
              <a:rPr lang="en-US" dirty="0"/>
              <a:t>) = (hash(k) + </a:t>
            </a:r>
            <a:r>
              <a:rPr lang="en-US" dirty="0" err="1"/>
              <a:t>i</a:t>
            </a:r>
            <a:r>
              <a:rPr lang="en-US" dirty="0"/>
              <a:t>) mod m</a:t>
            </a:r>
          </a:p>
          <a:p>
            <a:r>
              <a:rPr lang="en-US" dirty="0"/>
              <a:t>inserting 89 18, 49,58, 69, with hash(k) = k and m = 10</a:t>
            </a:r>
          </a:p>
          <a:p>
            <a:pPr lvl="1"/>
            <a:r>
              <a:rPr lang="en-US" dirty="0"/>
              <a:t>To insert 58, probe T[8], T[9], T[0], T[1]</a:t>
            </a:r>
          </a:p>
          <a:p>
            <a:pPr lvl="1"/>
            <a:r>
              <a:rPr lang="en-US" dirty="0"/>
              <a:t>To insert 69, probe T[9], T[0], T[1], T[2]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6DC98-D5B0-0953-6DAD-211C9F10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59" y="2161237"/>
            <a:ext cx="5201851" cy="29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Linear Probing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a hash table with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M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16</a:t>
            </a:r>
            <a:r>
              <a:rPr lang="en-US" altLang="en-US" dirty="0">
                <a:latin typeface="Arial" charset="0"/>
                <a:cs typeface="Arial" charset="0"/>
              </a:rPr>
              <a:t> bins</a:t>
            </a: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Given a 3-digit hexadecimal number: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least-significant digit is the primary hash function (bin)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Example: for 6B7</a:t>
            </a: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altLang="en-US" baseline="-25000" dirty="0">
                <a:latin typeface="Arial" charset="0"/>
                <a:cs typeface="Arial" charset="0"/>
              </a:rPr>
              <a:t>16 </a:t>
            </a:r>
            <a:r>
              <a:rPr lang="en-US" altLang="en-US" dirty="0">
                <a:latin typeface="Arial" charset="0"/>
                <a:cs typeface="Arial" charset="0"/>
              </a:rPr>
              <a:t>, the initial bin is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and the jump size is </a:t>
            </a: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3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Insert these numbers into this initially empty hash table:</a:t>
            </a:r>
          </a:p>
          <a:p>
            <a:pPr lvl="1" algn="ctr">
              <a:buFontTx/>
              <a:buNone/>
            </a:pPr>
            <a:r>
              <a:rPr lang="it-IT" altLang="en-US" dirty="0">
                <a:latin typeface="Arial" charset="0"/>
                <a:cs typeface="Arial" charset="0"/>
              </a:rPr>
              <a:t>19A, 207, 3AD, 488, 5BA, 680, 74C, 826, 946, ACD, B32, C8B, DBE, E9C</a:t>
            </a:r>
            <a:endParaRPr lang="en-US" altLang="en-US" sz="1050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9679" y="2409732"/>
          <a:ext cx="6751808" cy="594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24"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77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Start with the first four values:</a:t>
            </a:r>
          </a:p>
          <a:p>
            <a:pPr lvl="1" algn="ctr">
              <a:buFontTx/>
              <a:buNone/>
            </a:pPr>
            <a:r>
              <a:rPr lang="it-IT" altLang="en-US" sz="1500" dirty="0">
                <a:latin typeface="Arial" charset="0"/>
                <a:cs typeface="Arial" charset="0"/>
              </a:rPr>
              <a:t>19A, 207, 3AD, 488</a:t>
            </a:r>
            <a:endParaRPr lang="en-US" altLang="en-US" sz="1200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594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24"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59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691-9612-667F-7BD3-339F8BD0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points we have 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EFF9-8E1C-0DB9-DF16-21457801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Comparison-based sorting is general for ordered elements</a:t>
            </a:r>
          </a:p>
          <a:p>
            <a:r>
              <a:rPr lang="en-US" dirty="0"/>
              <a:t>But with better knowledge of the underlying key data, we can have better O(n) algorithms, like counting sort</a:t>
            </a:r>
          </a:p>
          <a:p>
            <a:r>
              <a:rPr lang="en-US" dirty="0"/>
              <a:t>We learned the data structures for set</a:t>
            </a:r>
          </a:p>
          <a:p>
            <a:pPr lvl="1"/>
            <a:r>
              <a:rPr lang="en-US" dirty="0"/>
              <a:t>Ordered set can has better operations</a:t>
            </a:r>
          </a:p>
          <a:p>
            <a:pPr lvl="1"/>
            <a:r>
              <a:rPr lang="en-US" dirty="0"/>
              <a:t>The data requires a comparison function</a:t>
            </a:r>
          </a:p>
          <a:p>
            <a:r>
              <a:rPr lang="en-US" dirty="0"/>
              <a:t>Can we have a “counting sort”-like idea to make sets more efficient?</a:t>
            </a:r>
          </a:p>
          <a:p>
            <a:pPr lvl="1"/>
            <a:r>
              <a:rPr lang="en-US" dirty="0"/>
              <a:t>An “unordered” set</a:t>
            </a:r>
          </a:p>
          <a:p>
            <a:pPr lvl="1"/>
            <a:r>
              <a:rPr lang="en-US" dirty="0"/>
              <a:t>Better dictionary search</a:t>
            </a:r>
          </a:p>
        </p:txBody>
      </p:sp>
    </p:spTree>
    <p:extLst>
      <p:ext uri="{BB962C8B-B14F-4D97-AF65-F5344CB8AC3E}">
        <p14:creationId xmlns:p14="http://schemas.microsoft.com/office/powerpoint/2010/main" val="7244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Start with the first four values:</a:t>
            </a:r>
          </a:p>
          <a:p>
            <a:pPr lvl="1" algn="ctr">
              <a:buFontTx/>
              <a:buNone/>
            </a:pPr>
            <a:r>
              <a:rPr lang="it-IT" altLang="en-US" sz="1500" dirty="0">
                <a:latin typeface="Arial" charset="0"/>
                <a:cs typeface="Arial" charset="0"/>
              </a:rPr>
              <a:t>19</a:t>
            </a:r>
            <a:r>
              <a:rPr lang="it-IT" alt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it-IT" altLang="en-US" sz="1500" dirty="0">
                <a:latin typeface="Arial" charset="0"/>
                <a:cs typeface="Arial" charset="0"/>
              </a:rPr>
              <a:t>, 20</a:t>
            </a:r>
            <a:r>
              <a:rPr lang="it-IT" alt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it-IT" altLang="en-US" sz="1500" dirty="0">
                <a:latin typeface="Arial" charset="0"/>
                <a:cs typeface="Arial" charset="0"/>
              </a:rPr>
              <a:t>, 3A</a:t>
            </a:r>
            <a:r>
              <a:rPr lang="it-IT" alt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it-IT" altLang="en-US" sz="1500" dirty="0">
                <a:latin typeface="Arial" charset="0"/>
                <a:cs typeface="Arial" charset="0"/>
              </a:rPr>
              <a:t>, 48</a:t>
            </a:r>
            <a:r>
              <a:rPr lang="it-IT" alt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8</a:t>
            </a:r>
            <a:endParaRPr lang="en-US" altLang="en-US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41900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19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Next we must insert </a:t>
            </a:r>
            <a:r>
              <a:rPr lang="it-IT" altLang="en-US" dirty="0">
                <a:latin typeface="Arial" charset="0"/>
                <a:cs typeface="Arial" charset="0"/>
              </a:rPr>
              <a:t>5BA</a:t>
            </a:r>
            <a:endParaRPr lang="en-US" alt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79513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8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Next we must insert </a:t>
            </a:r>
            <a:r>
              <a:rPr lang="it-IT" altLang="en-US" dirty="0">
                <a:latin typeface="Arial" charset="0"/>
                <a:cs typeface="Arial" charset="0"/>
              </a:rPr>
              <a:t>5B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Bin 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it-IT" altLang="en-US" dirty="0">
                <a:latin typeface="Arial" charset="0"/>
                <a:cs typeface="Arial" charset="0"/>
              </a:rPr>
              <a:t> is occupied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We search forward for the next empty bin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6075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56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 we are adding </a:t>
            </a:r>
            <a:r>
              <a:rPr lang="it-IT" altLang="en-US" dirty="0">
                <a:latin typeface="Arial" charset="0"/>
                <a:cs typeface="Arial" charset="0"/>
              </a:rPr>
              <a:t>680, 74C, 826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39173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02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 we are adding </a:t>
            </a:r>
            <a:r>
              <a:rPr lang="it-IT" altLang="en-US" dirty="0">
                <a:latin typeface="Arial" charset="0"/>
                <a:cs typeface="Arial" charset="0"/>
              </a:rPr>
              <a:t>68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it-IT" altLang="en-US" dirty="0">
                <a:latin typeface="Arial" charset="0"/>
                <a:cs typeface="Arial" charset="0"/>
              </a:rPr>
              <a:t>, 74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it-IT" altLang="en-US" dirty="0">
                <a:latin typeface="Arial" charset="0"/>
                <a:cs typeface="Arial" charset="0"/>
              </a:rPr>
              <a:t>, 82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All the bins are empty—simply insert them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21485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325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must insert </a:t>
            </a:r>
            <a:r>
              <a:rPr lang="it-IT" altLang="en-US" dirty="0">
                <a:latin typeface="Arial" charset="0"/>
                <a:cs typeface="Arial" charset="0"/>
              </a:rPr>
              <a:t>946</a:t>
            </a:r>
          </a:p>
          <a:p>
            <a:pPr marL="342900" lvl="1" indent="0">
              <a:buNone/>
            </a:pPr>
            <a:endParaRPr lang="it-IT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3062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424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must insert </a:t>
            </a:r>
            <a:r>
              <a:rPr lang="it-IT" altLang="en-US" dirty="0">
                <a:latin typeface="Arial" charset="0"/>
                <a:cs typeface="Arial" charset="0"/>
              </a:rPr>
              <a:t>94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Bin 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it-IT" altLang="en-US" dirty="0">
                <a:latin typeface="Arial" charset="0"/>
                <a:cs typeface="Arial" charset="0"/>
              </a:rPr>
              <a:t> is occupied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The next empty bin is 9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342900" lvl="1" indent="0">
              <a:buNone/>
            </a:pPr>
            <a:endParaRPr lang="it-IT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91391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946</a:t>
                      </a:r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5BA</a:t>
                      </a:r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6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must insert </a:t>
            </a:r>
            <a:r>
              <a:rPr lang="it-IT" altLang="en-US" dirty="0">
                <a:latin typeface="Arial" charset="0"/>
                <a:cs typeface="Arial" charset="0"/>
              </a:rPr>
              <a:t>ACD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49638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5BA</a:t>
                      </a:r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319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must insert </a:t>
            </a:r>
            <a:r>
              <a:rPr lang="it-IT" altLang="en-US" dirty="0">
                <a:latin typeface="Arial" charset="0"/>
                <a:cs typeface="Arial" charset="0"/>
              </a:rPr>
              <a:t>AC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Bin 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it-IT" altLang="en-US" dirty="0">
                <a:latin typeface="Arial" charset="0"/>
                <a:cs typeface="Arial" charset="0"/>
              </a:rPr>
              <a:t> is occupied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The next empty bin is E</a:t>
            </a:r>
          </a:p>
          <a:p>
            <a:pPr>
              <a:buNone/>
            </a:pPr>
            <a:endParaRPr lang="it-IT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33845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78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insert B32</a:t>
            </a:r>
            <a:endParaRPr lang="it-IT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94032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6768-E243-72F0-E8E8-6603821B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application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559-DB99-C9B6-5AFA-B98D17A1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504464" cy="1506341"/>
          </a:xfrm>
        </p:spPr>
        <p:txBody>
          <a:bodyPr/>
          <a:lstStyle/>
          <a:p>
            <a:r>
              <a:rPr lang="en-US" dirty="0"/>
              <a:t>Let’s say we can use ID as key and we want to have fast query operation</a:t>
            </a:r>
          </a:p>
          <a:p>
            <a:r>
              <a:rPr lang="en-US" dirty="0"/>
              <a:t>What if we use an unsorted array? Runtime complexity?</a:t>
            </a:r>
          </a:p>
          <a:p>
            <a:pPr lvl="1"/>
            <a:r>
              <a:rPr lang="en-US" dirty="0"/>
              <a:t>O(n) find, O(1) insert, O(1) delete</a:t>
            </a:r>
          </a:p>
          <a:p>
            <a:r>
              <a:rPr lang="en-US" dirty="0"/>
              <a:t>Red-black tree?</a:t>
            </a:r>
          </a:p>
          <a:p>
            <a:pPr lvl="1"/>
            <a:r>
              <a:rPr lang="en-US" dirty="0"/>
              <a:t>O(log n) find, O(log n) insert, O(log n) delete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906CE9-96F9-1FF7-AA91-377E548BB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74603"/>
              </p:ext>
            </p:extLst>
          </p:nvPr>
        </p:nvGraphicFramePr>
        <p:xfrm>
          <a:off x="199869" y="2842259"/>
          <a:ext cx="866502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5549">
                  <a:extLst>
                    <a:ext uri="{9D8B030D-6E8A-4147-A177-3AD203B41FA5}">
                      <a16:colId xmlns:a16="http://schemas.microsoft.com/office/drawing/2014/main" val="4259928808"/>
                    </a:ext>
                  </a:extLst>
                </a:gridCol>
                <a:gridCol w="981819">
                  <a:extLst>
                    <a:ext uri="{9D8B030D-6E8A-4147-A177-3AD203B41FA5}">
                      <a16:colId xmlns:a16="http://schemas.microsoft.com/office/drawing/2014/main" val="1438832409"/>
                    </a:ext>
                  </a:extLst>
                </a:gridCol>
                <a:gridCol w="713042">
                  <a:extLst>
                    <a:ext uri="{9D8B030D-6E8A-4147-A177-3AD203B41FA5}">
                      <a16:colId xmlns:a16="http://schemas.microsoft.com/office/drawing/2014/main" val="1777753869"/>
                    </a:ext>
                  </a:extLst>
                </a:gridCol>
                <a:gridCol w="693235">
                  <a:extLst>
                    <a:ext uri="{9D8B030D-6E8A-4147-A177-3AD203B41FA5}">
                      <a16:colId xmlns:a16="http://schemas.microsoft.com/office/drawing/2014/main" val="71435501"/>
                    </a:ext>
                  </a:extLst>
                </a:gridCol>
                <a:gridCol w="780636">
                  <a:extLst>
                    <a:ext uri="{9D8B030D-6E8A-4147-A177-3AD203B41FA5}">
                      <a16:colId xmlns:a16="http://schemas.microsoft.com/office/drawing/2014/main" val="269009464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4059538274"/>
                    </a:ext>
                  </a:extLst>
                </a:gridCol>
                <a:gridCol w="1217253">
                  <a:extLst>
                    <a:ext uri="{9D8B030D-6E8A-4147-A177-3AD203B41FA5}">
                      <a16:colId xmlns:a16="http://schemas.microsoft.com/office/drawing/2014/main" val="2551357281"/>
                    </a:ext>
                  </a:extLst>
                </a:gridCol>
                <a:gridCol w="2321594">
                  <a:extLst>
                    <a:ext uri="{9D8B030D-6E8A-4147-A177-3AD203B41FA5}">
                      <a16:colId xmlns:a16="http://schemas.microsoft.com/office/drawing/2014/main" val="1587652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Quiz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PA1 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60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2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8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3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3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insert B3</a:t>
            </a:r>
            <a:r>
              <a:rPr lang="en-CA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Bin </a:t>
            </a:r>
            <a:r>
              <a:rPr lang="en-CA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CA" altLang="en-US" dirty="0">
                <a:latin typeface="Arial" charset="0"/>
                <a:cs typeface="Arial" charset="0"/>
              </a:rPr>
              <a:t> is unoccupied</a:t>
            </a:r>
            <a:endParaRPr lang="it-IT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55025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25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insert </a:t>
            </a:r>
            <a:r>
              <a:rPr lang="it-IT" altLang="en-US" dirty="0">
                <a:latin typeface="Arial" charset="0"/>
                <a:cs typeface="Arial" charset="0"/>
              </a:rPr>
              <a:t>C8B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51822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866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insert </a:t>
            </a:r>
            <a:r>
              <a:rPr lang="it-IT" altLang="en-US" dirty="0">
                <a:latin typeface="Arial" charset="0"/>
                <a:cs typeface="Arial" charset="0"/>
              </a:rPr>
              <a:t>C8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Bin 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it-IT" altLang="en-US" dirty="0">
                <a:latin typeface="Arial" charset="0"/>
                <a:cs typeface="Arial" charset="0"/>
              </a:rPr>
              <a:t> is occupied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The next empty bin is F</a:t>
            </a:r>
          </a:p>
          <a:p>
            <a:pPr>
              <a:buNone/>
            </a:pP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956815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5BA</a:t>
                      </a:r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FF0000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60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insert </a:t>
            </a:r>
            <a:r>
              <a:rPr lang="it-IT" altLang="en-US" dirty="0">
                <a:latin typeface="Arial" charset="0"/>
                <a:cs typeface="Arial" charset="0"/>
              </a:rPr>
              <a:t>D59</a:t>
            </a:r>
            <a:endParaRPr lang="it-IT" alt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42576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C8B</a:t>
                      </a:r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53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Next, we insert </a:t>
            </a:r>
            <a:r>
              <a:rPr lang="it-IT" altLang="en-US" dirty="0">
                <a:latin typeface="Arial" charset="0"/>
                <a:cs typeface="Arial" charset="0"/>
              </a:rPr>
              <a:t>D59</a:t>
            </a:r>
            <a:endParaRPr lang="it-IT" alt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Bin 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it-IT" altLang="en-US" dirty="0">
                <a:latin typeface="Arial" charset="0"/>
                <a:cs typeface="Arial" charset="0"/>
              </a:rPr>
              <a:t> is occupied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The next empty bin is 1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47073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52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Finally, insert </a:t>
            </a:r>
            <a:r>
              <a:rPr lang="en-CA" dirty="0"/>
              <a:t>E9C</a:t>
            </a:r>
            <a:endParaRPr lang="it-IT" altLang="en-US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38094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7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Finally, insert </a:t>
            </a:r>
            <a:r>
              <a:rPr lang="en-CA" dirty="0"/>
              <a:t>E9C</a:t>
            </a:r>
            <a:endParaRPr lang="en-US" altLang="en-US" sz="900" dirty="0">
              <a:latin typeface="Arial" charset="0"/>
              <a:cs typeface="Arial" charset="0"/>
            </a:endParaRP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Bin </a:t>
            </a:r>
            <a:r>
              <a:rPr lang="it-IT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it-IT" altLang="en-US" dirty="0">
                <a:latin typeface="Arial" charset="0"/>
                <a:cs typeface="Arial" charset="0"/>
              </a:rPr>
              <a:t> is occupied</a:t>
            </a: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The next empty bin is 3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02687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5BA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37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Having completed these insertions: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en-CA" dirty="0"/>
              <a:t>The load factor is </a:t>
            </a:r>
            <a:r>
              <a:rPr lang="en-CA" i="1" dirty="0">
                <a:latin typeface="Symbol" panose="05050102010706020507" pitchFamily="18" charset="2"/>
              </a:rPr>
              <a:t>l</a:t>
            </a:r>
            <a:r>
              <a:rPr lang="en-CA" dirty="0"/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14/16 = 0.875</a:t>
            </a:r>
          </a:p>
          <a:p>
            <a:pPr lvl="1"/>
            <a:r>
              <a:rPr lang="en-CA" dirty="0"/>
              <a:t>The average number of probes is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38/14 ≈ 2.71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98597"/>
              </p:ext>
            </p:extLst>
          </p:nvPr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10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To double the capacity of the array, each value must be rehashed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680, </a:t>
            </a:r>
            <a:r>
              <a:rPr lang="en-CA" dirty="0"/>
              <a:t>B32, ACD, 5BA, 826, 207, 488, D59 may be immediately placed</a:t>
            </a:r>
          </a:p>
          <a:p>
            <a:pPr lvl="2"/>
            <a:r>
              <a:rPr lang="en-CA" altLang="en-US" dirty="0">
                <a:latin typeface="Arial" charset="0"/>
                <a:cs typeface="Arial" charset="0"/>
              </a:rPr>
              <a:t>We use the least-significant five bits for the initial bin</a:t>
            </a:r>
            <a:endParaRPr lang="it-IT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sz="900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Resizing the array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89679" y="2409732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5BA</a:t>
                      </a:r>
                      <a:endParaRPr lang="en-CA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8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To double the capacity of the array, each value must be rehashed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19A resulted in a collision</a:t>
            </a:r>
          </a:p>
          <a:p>
            <a:pPr>
              <a:buNone/>
            </a:pPr>
            <a:endParaRPr lang="it-IT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sz="900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Resizing the array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solidFill>
                            <a:srgbClr val="FF0000"/>
                          </a:solidFill>
                        </a:rPr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5BA</a:t>
                      </a:r>
                      <a:endParaRPr lang="en-CA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7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F252-8532-FF73-B765-053149EA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Unrealistic solution: direct-address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94E8A-25C9-F6F8-5479-97FD4B606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elements has a </a:t>
                </a:r>
                <a:r>
                  <a:rPr lang="en-US" dirty="0">
                    <a:solidFill>
                      <a:srgbClr val="0000FF"/>
                    </a:solidFill>
                  </a:rPr>
                  <a:t>distinct</a:t>
                </a:r>
                <a:r>
                  <a:rPr lang="en-US" dirty="0"/>
                  <a:t> key drawn from the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 1,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m</a:t>
                </a:r>
                <a:r>
                  <a:rPr lang="en-US" dirty="0"/>
                  <a:t> is not too large</a:t>
                </a:r>
              </a:p>
              <a:p>
                <a:r>
                  <a:rPr lang="en-US" dirty="0"/>
                  <a:t>We can create a direct-address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/>
                  <a:t>, in which each position, or </a:t>
                </a:r>
                <a:r>
                  <a:rPr lang="en-US" dirty="0">
                    <a:solidFill>
                      <a:srgbClr val="0000FF"/>
                    </a:solidFill>
                  </a:rPr>
                  <a:t>slot</a:t>
                </a:r>
                <a:r>
                  <a:rPr lang="en-US" dirty="0"/>
                  <a:t>, corresponds to a key in 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94E8A-25C9-F6F8-5479-97FD4B606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D416F9-E855-9267-B1ED-DCA8A02B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528108"/>
            <a:ext cx="4533075" cy="2266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F0FF5-3BB6-B680-FCC7-AE0DBE531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014" y="2414037"/>
            <a:ext cx="3130385" cy="22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4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To double the capacity of the array, each value must be rehashed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it-IT" altLang="en-US" dirty="0">
                <a:latin typeface="Arial" charset="0"/>
                <a:cs typeface="Arial" charset="0"/>
              </a:rPr>
              <a:t>946 resulted in a collision</a:t>
            </a:r>
          </a:p>
          <a:p>
            <a:pPr>
              <a:buNone/>
            </a:pPr>
            <a:endParaRPr lang="en-US" altLang="en-US" sz="900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Resizing the array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1" dirty="0">
                          <a:solidFill>
                            <a:srgbClr val="FF0000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5BA</a:t>
                      </a:r>
                      <a:endParaRPr lang="en-CA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15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To double the capacity of the array, each value must be rehashed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en-CA" dirty="0"/>
              <a:t>74C </a:t>
            </a:r>
            <a:r>
              <a:rPr lang="it-IT" altLang="en-US" dirty="0">
                <a:latin typeface="Arial" charset="0"/>
                <a:cs typeface="Arial" charset="0"/>
              </a:rPr>
              <a:t>fits into its bin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it-IT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sz="900" dirty="0">
              <a:latin typeface="Arial" charset="0"/>
              <a:cs typeface="Arial" charset="0"/>
            </a:endParaRP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Resizing the array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0" cy="270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1" dirty="0">
                          <a:solidFill>
                            <a:srgbClr val="FF0000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5BA</a:t>
                      </a:r>
                      <a:endParaRPr lang="en-CA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54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To double the capacity of the array, each value must be rehashed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en-CA" dirty="0"/>
              <a:t>3AD </a:t>
            </a:r>
            <a:r>
              <a:rPr lang="it-IT" altLang="en-US" dirty="0">
                <a:latin typeface="Arial" charset="0"/>
                <a:cs typeface="Arial" charset="0"/>
              </a:rPr>
              <a:t>resulted in a collision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Resizing the array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0" cy="270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1" dirty="0">
                          <a:solidFill>
                            <a:srgbClr val="FF0000"/>
                          </a:solidFill>
                        </a:rPr>
                        <a:t>3AD</a:t>
                      </a:r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5BA</a:t>
                      </a:r>
                      <a:endParaRPr lang="en-CA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767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>
                <a:latin typeface="Arial" charset="0"/>
                <a:cs typeface="Arial" charset="0"/>
              </a:rPr>
              <a:t>To double the capacity of the array, each value must be rehashed</a:t>
            </a:r>
            <a:endParaRPr lang="it-IT" altLang="en-US" dirty="0">
              <a:latin typeface="Arial" charset="0"/>
              <a:cs typeface="Arial" charset="0"/>
            </a:endParaRPr>
          </a:p>
          <a:p>
            <a:pPr lvl="1"/>
            <a:r>
              <a:rPr lang="en-CA" dirty="0"/>
              <a:t>Both E9C and C8B fit without a collision</a:t>
            </a:r>
          </a:p>
          <a:p>
            <a:pPr lvl="1"/>
            <a:r>
              <a:rPr lang="en-CA" dirty="0"/>
              <a:t>The load factor is </a:t>
            </a:r>
            <a:r>
              <a:rPr lang="en-CA" i="1" dirty="0">
                <a:latin typeface="Symbol" panose="05050102010706020507" pitchFamily="18" charset="2"/>
              </a:rPr>
              <a:t>l</a:t>
            </a:r>
            <a:r>
              <a:rPr lang="en-CA" dirty="0"/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14/32 = 0.4375</a:t>
            </a:r>
          </a:p>
          <a:p>
            <a:pPr lvl="1"/>
            <a:r>
              <a:rPr lang="en-CA" dirty="0"/>
              <a:t>The average number of probes is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18/14 ≈ 1.29</a:t>
            </a:r>
          </a:p>
        </p:txBody>
      </p:sp>
      <p:sp>
        <p:nvSpPr>
          <p:cNvPr id="21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Resizing the array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0" cy="270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1" dirty="0">
                          <a:solidFill>
                            <a:srgbClr val="FF0000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5BA</a:t>
                      </a:r>
                      <a:endParaRPr lang="en-CA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1" dirty="0">
                          <a:solidFill>
                            <a:srgbClr val="FF0000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Searching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Testing for membership is similar to insertions: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Start at the appropriate bin, and searching forward until</a:t>
            </a:r>
          </a:p>
          <a:p>
            <a:pPr marL="1285875" lvl="3" indent="-257175">
              <a:buFont typeface="+mj-lt"/>
              <a:buAutoNum type="arabicPeriod"/>
            </a:pPr>
            <a:r>
              <a:rPr lang="en-US" altLang="en-US" sz="1200" dirty="0">
                <a:latin typeface="Arial" charset="0"/>
                <a:cs typeface="Arial" charset="0"/>
              </a:rPr>
              <a:t>The item is found,</a:t>
            </a:r>
          </a:p>
          <a:p>
            <a:pPr marL="1285875" lvl="3" indent="-257175">
              <a:buFont typeface="+mj-lt"/>
              <a:buAutoNum type="arabicPeriod"/>
            </a:pPr>
            <a:r>
              <a:rPr lang="en-US" altLang="en-US" sz="1200" dirty="0">
                <a:latin typeface="Arial" charset="0"/>
                <a:cs typeface="Arial" charset="0"/>
              </a:rPr>
              <a:t>An empty bin is found, or</a:t>
            </a:r>
          </a:p>
          <a:p>
            <a:pPr marL="1285875" lvl="3" indent="-257175">
              <a:buFont typeface="+mj-lt"/>
              <a:buAutoNum type="arabicPeriod"/>
            </a:pPr>
            <a:r>
              <a:rPr lang="en-US" altLang="en-US" sz="1200" dirty="0">
                <a:latin typeface="Arial" charset="0"/>
                <a:cs typeface="Arial" charset="0"/>
              </a:rPr>
              <a:t>We have traversed the entire array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third case will only occur if the hash table is full (load factor of 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78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Searching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Searching for C8B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726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Searching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Searching for C8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Examine bins B, C, D, E, F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value is found in Bin F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598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Searching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Searching for 23E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66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Searching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Searching for 23E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Search bins E, F, 0, 1, 2, 3, 4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last bin is empty; therefore, 23E is not in the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835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cannot simply remove elements from the hash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3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7620-EB0A-1FD0-5CDE-70D23F65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large array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7EE2-28A3-5B10-5C66-D26B9ECD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4266953" cy="3228263"/>
          </a:xfrm>
        </p:spPr>
        <p:txBody>
          <a:bodyPr/>
          <a:lstStyle/>
          <a:p>
            <a:r>
              <a:rPr lang="en-US" dirty="0"/>
              <a:t>Let’s just create a large array</a:t>
            </a:r>
          </a:p>
          <a:p>
            <a:r>
              <a:rPr lang="en-US" dirty="0"/>
              <a:t>O(1) search, O(1) insert, O(1) delete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Suppose ID is possibly 1-1M, we need to allocate an array of 1M size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2E944C-6850-9391-5375-79FA5D637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64469"/>
              </p:ext>
            </p:extLst>
          </p:nvPr>
        </p:nvGraphicFramePr>
        <p:xfrm>
          <a:off x="4941207" y="1711817"/>
          <a:ext cx="40640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867568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6890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0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nullptr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92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*Student(bill)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9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nullptr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2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*Student(john)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2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nullptr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4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*Student(Alice)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6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2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cannot simply remove elements from the hash table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example, consider erasing 3AD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78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cannot simply remove elements from the hash table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example, consider erasing 3AD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we just erase it, it is now an empty bin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By our algorithm, we cannot find ACD, C8B and D59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671884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2323684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Instead, we must attempt to fill the empty bin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671884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24730289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Instead, we must attempt to fill the empty bin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 move ACD into the location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6979099" y="2822729"/>
            <a:ext cx="1724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2763036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 we have another bin to fill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091231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2570926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 we have another bin to fill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 move ACD into the location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7434318" y="2822729"/>
            <a:ext cx="1724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8331554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 we must attempt to fill the bin at F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cannot move 680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516929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175167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 we must attempt to fill the bin at F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cannot move 680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can, however, move D59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Line 44"/>
          <p:cNvSpPr>
            <a:spLocks noChangeShapeType="1"/>
          </p:cNvSpPr>
          <p:nvPr/>
        </p:nvSpPr>
        <p:spPr bwMode="auto">
          <a:xfrm>
            <a:off x="1979712" y="2822729"/>
            <a:ext cx="561662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7582921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At this point, we cannot move B32 or E93 and the next bin is empty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are finished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601670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2781176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delete 207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4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A3BB-D28B-DF1A-1399-7A51C4BD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 simple LUT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0DE5-B199-C83D-05AD-86F4E61C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we know 100 students enrolled, and this function is not change</a:t>
            </a:r>
          </a:p>
          <a:p>
            <a:r>
              <a:rPr lang="en-US" dirty="0"/>
              <a:t>If we want to search 3324, O(1) to find the index, O(1) to query the value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20F6F9-934A-2ECA-BCE6-4660E89FB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48108"/>
              </p:ext>
            </p:extLst>
          </p:nvPr>
        </p:nvGraphicFramePr>
        <p:xfrm>
          <a:off x="1559626" y="1735525"/>
          <a:ext cx="2287980" cy="3331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990">
                  <a:extLst>
                    <a:ext uri="{9D8B030D-6E8A-4147-A177-3AD203B41FA5}">
                      <a16:colId xmlns:a16="http://schemas.microsoft.com/office/drawing/2014/main" val="2696585330"/>
                    </a:ext>
                  </a:extLst>
                </a:gridCol>
                <a:gridCol w="1143990">
                  <a:extLst>
                    <a:ext uri="{9D8B030D-6E8A-4147-A177-3AD203B41FA5}">
                      <a16:colId xmlns:a16="http://schemas.microsoft.com/office/drawing/2014/main" val="2264584987"/>
                    </a:ext>
                  </a:extLst>
                </a:gridCol>
              </a:tblGrid>
              <a:tr h="644946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hash(ID)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55922"/>
                  </a:ext>
                </a:extLst>
              </a:tr>
              <a:tr h="644946">
                <a:tc>
                  <a:txBody>
                    <a:bodyPr/>
                    <a:lstStyle/>
                    <a:p>
                      <a:r>
                        <a:rPr lang="en-US" dirty="0"/>
                        <a:t>3324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56519"/>
                  </a:ext>
                </a:extLst>
              </a:tr>
              <a:tr h="751990">
                <a:tc>
                  <a:txBody>
                    <a:bodyPr/>
                    <a:lstStyle/>
                    <a:p>
                      <a:r>
                        <a:rPr lang="en-US" dirty="0"/>
                        <a:t>4352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81311"/>
                  </a:ext>
                </a:extLst>
              </a:tr>
              <a:tr h="644946">
                <a:tc>
                  <a:txBody>
                    <a:bodyPr/>
                    <a:lstStyle/>
                    <a:p>
                      <a:r>
                        <a:rPr lang="en-US" dirty="0"/>
                        <a:t>6323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47168"/>
                  </a:ext>
                </a:extLst>
              </a:tr>
              <a:tr h="644946">
                <a:tc>
                  <a:txBody>
                    <a:bodyPr/>
                    <a:lstStyle/>
                    <a:p>
                      <a:r>
                        <a:rPr lang="en-US" dirty="0"/>
                        <a:t>8542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46D455-A875-5710-DE29-27905B04C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47999"/>
              </p:ext>
            </p:extLst>
          </p:nvPr>
        </p:nvGraphicFramePr>
        <p:xfrm>
          <a:off x="5202464" y="2006946"/>
          <a:ext cx="2837131" cy="27889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9984">
                  <a:extLst>
                    <a:ext uri="{9D8B030D-6E8A-4147-A177-3AD203B41FA5}">
                      <a16:colId xmlns:a16="http://schemas.microsoft.com/office/drawing/2014/main" val="3722416434"/>
                    </a:ext>
                  </a:extLst>
                </a:gridCol>
                <a:gridCol w="1747147">
                  <a:extLst>
                    <a:ext uri="{9D8B030D-6E8A-4147-A177-3AD203B41FA5}">
                      <a16:colId xmlns:a16="http://schemas.microsoft.com/office/drawing/2014/main" val="2268906508"/>
                    </a:ext>
                  </a:extLst>
                </a:gridCol>
              </a:tblGrid>
              <a:tr h="388534"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01554"/>
                  </a:ext>
                </a:extLst>
              </a:tr>
              <a:tr h="67062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*Student(bill)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91949"/>
                  </a:ext>
                </a:extLst>
              </a:tr>
              <a:tr h="67062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*Student(john)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26047"/>
                  </a:ext>
                </a:extLst>
              </a:tr>
              <a:tr h="67062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*Student(Alice)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61959"/>
                  </a:ext>
                </a:extLst>
              </a:tr>
              <a:tr h="38853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Student(Jack)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2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0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delete 207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Cannot move 488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rgbClr val="FF0000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139952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6247167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delete 207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could move 946 into Bin 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C8B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4494822" y="2822729"/>
            <a:ext cx="5505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8398069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delete 207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cannot move either the next five entries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>
                          <a:solidFill>
                            <a:srgbClr val="FF0000"/>
                          </a:solidFill>
                        </a:rPr>
                        <a:t>19A</a:t>
                      </a:r>
                      <a:endParaRPr lang="en-CA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rgbClr val="FF0000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rgbClr val="FF0000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rgbClr val="FF0000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rgbClr val="FF0000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984997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8946153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delete 207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cannot move either the next five entries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FF0000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984997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5328083" y="2822729"/>
            <a:ext cx="221424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8512731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delete 207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cannot fill this bin with 680, and the next bin is empty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are finished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9679" y="2409732"/>
          <a:ext cx="6751808" cy="77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6242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19A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507375" y="2625756"/>
            <a:ext cx="432048" cy="3780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36555811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Primary Clustering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have already observed the following phenomenon: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With more insertions, the contiguous regions (or </a:t>
            </a:r>
            <a:r>
              <a:rPr lang="en-US" altLang="en-US" i="1" dirty="0">
                <a:latin typeface="Arial" charset="0"/>
                <a:cs typeface="Arial" charset="0"/>
              </a:rPr>
              <a:t>clusters</a:t>
            </a:r>
            <a:r>
              <a:rPr lang="en-US" altLang="en-US" dirty="0">
                <a:latin typeface="Arial" charset="0"/>
                <a:cs typeface="Arial" charset="0"/>
              </a:rPr>
              <a:t>) get larger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results in longer search times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1923678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300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Primary Clustering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currently have three clusters of length four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1923678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44"/>
          <p:cNvSpPr>
            <a:spLocks noChangeShapeType="1"/>
          </p:cNvSpPr>
          <p:nvPr/>
        </p:nvSpPr>
        <p:spPr bwMode="auto">
          <a:xfrm flipH="1">
            <a:off x="2465766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3539536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7" name="Line 44"/>
          <p:cNvSpPr>
            <a:spLocks noChangeShapeType="1"/>
          </p:cNvSpPr>
          <p:nvPr/>
        </p:nvSpPr>
        <p:spPr bwMode="auto">
          <a:xfrm flipH="1">
            <a:off x="6481261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28222560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Primary Clustering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is 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5/32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16 %</a:t>
            </a:r>
            <a:r>
              <a:rPr lang="en-US" altLang="en-US" dirty="0">
                <a:latin typeface="Arial" charset="0"/>
                <a:cs typeface="Arial" charset="0"/>
              </a:rPr>
              <a:t> chance that an insertion will fill Bin A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1923678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44"/>
          <p:cNvSpPr>
            <a:spLocks noChangeShapeType="1"/>
          </p:cNvSpPr>
          <p:nvPr/>
        </p:nvSpPr>
        <p:spPr bwMode="auto">
          <a:xfrm flipH="1">
            <a:off x="2465766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3539536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7" name="Line 44"/>
          <p:cNvSpPr>
            <a:spLocks noChangeShapeType="1"/>
          </p:cNvSpPr>
          <p:nvPr/>
        </p:nvSpPr>
        <p:spPr bwMode="auto">
          <a:xfrm flipH="1">
            <a:off x="6481261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4001965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Primary Clustering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is 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5/32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16 %</a:t>
            </a:r>
            <a:r>
              <a:rPr lang="en-US" altLang="en-US" dirty="0">
                <a:latin typeface="Arial" charset="0"/>
                <a:cs typeface="Arial" charset="0"/>
              </a:rPr>
              <a:t> chance that an insertion will fill Bin A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This causes two clusters to </a:t>
            </a:r>
            <a:r>
              <a:rPr lang="en-US" altLang="en-US" i="1" dirty="0">
                <a:latin typeface="Arial" charset="0"/>
                <a:cs typeface="Arial" charset="0"/>
              </a:rPr>
              <a:t>coalesce</a:t>
            </a:r>
            <a:r>
              <a:rPr lang="en-US" altLang="en-US" dirty="0">
                <a:latin typeface="Arial" charset="0"/>
                <a:cs typeface="Arial" charset="0"/>
              </a:rPr>
              <a:t> into one larger cluster of length 9</a:t>
            </a: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1923678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1" dirty="0">
                          <a:solidFill>
                            <a:srgbClr val="FF0000"/>
                          </a:solidFill>
                        </a:rPr>
                        <a:t>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44"/>
          <p:cNvSpPr>
            <a:spLocks noChangeShapeType="1"/>
          </p:cNvSpPr>
          <p:nvPr/>
        </p:nvSpPr>
        <p:spPr bwMode="auto">
          <a:xfrm flipH="1">
            <a:off x="2465766" y="2247714"/>
            <a:ext cx="18902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7" name="Line 44"/>
          <p:cNvSpPr>
            <a:spLocks noChangeShapeType="1"/>
          </p:cNvSpPr>
          <p:nvPr/>
        </p:nvSpPr>
        <p:spPr bwMode="auto">
          <a:xfrm flipH="1">
            <a:off x="6481261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31922497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Primary Clustering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is now 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11/32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34 % </a:t>
            </a:r>
            <a:r>
              <a:rPr lang="en-US" altLang="en-US" dirty="0">
                <a:latin typeface="Arial" charset="0"/>
                <a:cs typeface="Arial" charset="0"/>
              </a:rPr>
              <a:t>chance that the next insertion will increase the length of this cluster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1923678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44"/>
          <p:cNvSpPr>
            <a:spLocks noChangeShapeType="1"/>
          </p:cNvSpPr>
          <p:nvPr/>
        </p:nvSpPr>
        <p:spPr bwMode="auto">
          <a:xfrm flipH="1">
            <a:off x="2465766" y="2247714"/>
            <a:ext cx="18902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7" name="Line 44"/>
          <p:cNvSpPr>
            <a:spLocks noChangeShapeType="1"/>
          </p:cNvSpPr>
          <p:nvPr/>
        </p:nvSpPr>
        <p:spPr bwMode="auto">
          <a:xfrm flipH="1">
            <a:off x="6481261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336867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6309-7E75-7DCD-FFA1-7CABCB91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63CEF-163C-8E48-8474-42B25F9FF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Hash: </a:t>
                </a:r>
                <a:r>
                  <a:rPr lang="en-US" i="1" dirty="0"/>
                  <a:t>a mixture of jumbled incongruous things; a mess.</a:t>
                </a:r>
              </a:p>
              <a:p>
                <a:r>
                  <a:rPr lang="en-US" dirty="0"/>
                  <a:t>In CS, the hash function h maps the universe U of keys into the slots of a hash table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→{0, 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m</a:t>
                </a:r>
                <a:r>
                  <a:rPr lang="en-US" dirty="0"/>
                  <a:t> is typically much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Collision: If two keys may hash to the same slot, we call this situation a </a:t>
                </a:r>
                <a:r>
                  <a:rPr lang="en-US" i="1" dirty="0">
                    <a:solidFill>
                      <a:srgbClr val="FF0000"/>
                    </a:solidFill>
                  </a:rPr>
                  <a:t>collision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To make hash table works well, we want</a:t>
                </a:r>
              </a:p>
              <a:p>
                <a:pPr lvl="1"/>
                <a:r>
                  <a:rPr lang="en-US" dirty="0"/>
                  <a:t>hash function is chosen to minimize collision</a:t>
                </a:r>
              </a:p>
              <a:p>
                <a:pPr lvl="1"/>
                <a:r>
                  <a:rPr lang="en-US" dirty="0"/>
                  <a:t>If collision happens, we need a mechanism to resolve it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63CEF-163C-8E48-8474-42B25F9FF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ix-and-Match Potato Hash | Recipes, Dinners and Easy Meal Ideas | Food  Network">
            <a:extLst>
              <a:ext uri="{FF2B5EF4-FFF2-40B4-BE49-F238E27FC236}">
                <a16:creationId xmlns:a16="http://schemas.microsoft.com/office/drawing/2014/main" id="{C27B1944-1890-EED4-EDF4-C70BE6D0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43" y="2893447"/>
            <a:ext cx="2690969" cy="20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B80E6-FB9F-1DE8-C0F7-A940CAF74A81}"/>
              </a:ext>
            </a:extLst>
          </p:cNvPr>
          <p:cNvSpPr txBox="1"/>
          <p:nvPr/>
        </p:nvSpPr>
        <p:spPr>
          <a:xfrm>
            <a:off x="6206513" y="2448689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Potato hash</a:t>
            </a:r>
          </a:p>
        </p:txBody>
      </p:sp>
    </p:spTree>
    <p:extLst>
      <p:ext uri="{BB962C8B-B14F-4D97-AF65-F5344CB8AC3E}">
        <p14:creationId xmlns:p14="http://schemas.microsoft.com/office/powerpoint/2010/main" val="17129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Primary Clustering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As the cluster length increases, the probability of further increasing the length increases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general: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Suppose that a cluster is of length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ℓ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 insertion either into any bin occupied by the chain or into the locations immediately before or after it will increase the length of the chain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This gives a probability of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9679" y="1923678"/>
          <a:ext cx="67518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099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/>
                        <a:t>1F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/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C8B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74C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ACD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3AD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B32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D59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5BA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19A </a:t>
                      </a:r>
                      <a:endParaRPr lang="en-CA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b="0" dirty="0">
                          <a:solidFill>
                            <a:schemeClr val="tx1"/>
                          </a:solidFill>
                        </a:rPr>
                        <a:t>E9C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44"/>
          <p:cNvSpPr>
            <a:spLocks noChangeShapeType="1"/>
          </p:cNvSpPr>
          <p:nvPr/>
        </p:nvSpPr>
        <p:spPr bwMode="auto">
          <a:xfrm flipH="1">
            <a:off x="2243392" y="2120651"/>
            <a:ext cx="2322258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 flipH="1">
            <a:off x="6481261" y="2247714"/>
            <a:ext cx="8100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91388"/>
              </p:ext>
            </p:extLst>
          </p:nvPr>
        </p:nvGraphicFramePr>
        <p:xfrm>
          <a:off x="4288233" y="4192786"/>
          <a:ext cx="448865" cy="49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233" y="4192786"/>
                        <a:ext cx="448865" cy="496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44"/>
          <p:cNvSpPr>
            <a:spLocks noChangeShapeType="1"/>
          </p:cNvSpPr>
          <p:nvPr/>
        </p:nvSpPr>
        <p:spPr bwMode="auto">
          <a:xfrm flipH="1">
            <a:off x="2465766" y="2247714"/>
            <a:ext cx="18902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8573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length of these chains will affect the number of probes required to perform insertions, accesses, or removals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It is possible to estimate the average number of probes for a successful search, where </a:t>
            </a:r>
            <a:r>
              <a:rPr lang="en-US" altLang="en-US" i="1">
                <a:latin typeface="Symbol" pitchFamily="18" charset="2"/>
                <a:cs typeface="Arial" charset="0"/>
              </a:rPr>
              <a:t>l</a:t>
            </a:r>
            <a:r>
              <a:rPr lang="en-US" altLang="en-US">
                <a:latin typeface="Arial" charset="0"/>
                <a:cs typeface="Arial" charset="0"/>
              </a:rPr>
              <a:t> is the load factor: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example: if </a:t>
            </a:r>
            <a:r>
              <a:rPr lang="en-US" altLang="en-US" i="1">
                <a:latin typeface="Symbol" pitchFamily="18" charset="2"/>
                <a:cs typeface="Arial" charset="0"/>
              </a:rPr>
              <a:t>l</a:t>
            </a:r>
            <a:r>
              <a:rPr lang="en-US" altLang="en-US">
                <a:latin typeface="Times New Roman" pitchFamily="18" charset="0"/>
                <a:cs typeface="Arial" charset="0"/>
              </a:rPr>
              <a:t> = 0.5</a:t>
            </a:r>
            <a:r>
              <a:rPr lang="en-US" altLang="en-US">
                <a:latin typeface="Arial" charset="0"/>
                <a:cs typeface="Arial" charset="0"/>
              </a:rPr>
              <a:t>, we require </a:t>
            </a:r>
            <a:r>
              <a:rPr lang="en-US" altLang="en-US">
                <a:latin typeface="Times New Roman" pitchFamily="18" charset="0"/>
                <a:cs typeface="Arial" charset="0"/>
              </a:rPr>
              <a:t>1.5</a:t>
            </a:r>
            <a:r>
              <a:rPr lang="en-US" altLang="en-US">
                <a:latin typeface="Arial" charset="0"/>
                <a:cs typeface="Arial" charset="0"/>
              </a:rPr>
              <a:t> probes on average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139804" y="2621756"/>
          <a:ext cx="1026319" cy="54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804" y="2621756"/>
                        <a:ext cx="1026319" cy="54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699318" y="4244579"/>
            <a:ext cx="61847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50"/>
              <a:t>Reference:  Knuth, The Art of Computer Programming, Vol. 3, 2</a:t>
            </a:r>
            <a:r>
              <a:rPr lang="en-US" altLang="en-US" sz="1050" baseline="30000"/>
              <a:t>nd</a:t>
            </a:r>
            <a:r>
              <a:rPr lang="en-US" altLang="en-US" sz="1050"/>
              <a:t> Ed., Addison Wesley, 1998, p.528.</a:t>
            </a:r>
          </a:p>
        </p:txBody>
      </p:sp>
    </p:spTree>
    <p:extLst>
      <p:ext uri="{BB962C8B-B14F-4D97-AF65-F5344CB8AC3E}">
        <p14:creationId xmlns:p14="http://schemas.microsoft.com/office/powerpoint/2010/main" val="10315811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number of probes for an unsuccessful search or for an insertion is higher: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</a:t>
            </a:r>
            <a:r>
              <a:rPr lang="en-US" altLang="en-US">
                <a:latin typeface="Times New Roman" pitchFamily="18" charset="0"/>
                <a:cs typeface="Arial" charset="0"/>
              </a:rPr>
              <a:t>0 ≤ </a:t>
            </a:r>
            <a:r>
              <a:rPr lang="en-US" altLang="en-US" i="1">
                <a:latin typeface="Symbol" pitchFamily="18" charset="2"/>
                <a:cs typeface="Arial" charset="0"/>
              </a:rPr>
              <a:t>l</a:t>
            </a:r>
            <a:r>
              <a:rPr lang="en-US" altLang="en-US">
                <a:latin typeface="Times New Roman" pitchFamily="18" charset="0"/>
                <a:cs typeface="Arial" charset="0"/>
              </a:rPr>
              <a:t>  ≤  1</a:t>
            </a:r>
            <a:r>
              <a:rPr lang="en-US" altLang="en-US">
                <a:latin typeface="Arial" charset="0"/>
                <a:cs typeface="Arial" charset="0"/>
              </a:rPr>
              <a:t>, then </a:t>
            </a:r>
            <a:r>
              <a:rPr lang="en-US" altLang="en-US">
                <a:latin typeface="Times New Roman" pitchFamily="18" charset="0"/>
                <a:cs typeface="Arial" charset="0"/>
              </a:rPr>
              <a:t>(1 – </a:t>
            </a:r>
            <a:r>
              <a:rPr lang="en-US" altLang="en-US" i="1">
                <a:latin typeface="Symbol" pitchFamily="18" charset="2"/>
                <a:cs typeface="Arial" charset="0"/>
              </a:rPr>
              <a:t>l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2</a:t>
            </a:r>
            <a:r>
              <a:rPr lang="en-US" altLang="en-US">
                <a:latin typeface="Times New Roman" pitchFamily="18" charset="0"/>
                <a:cs typeface="Arial" charset="0"/>
              </a:rPr>
              <a:t> ≤ 1 – </a:t>
            </a:r>
            <a:r>
              <a:rPr lang="en-US" altLang="en-US" i="1">
                <a:latin typeface="Symbol" pitchFamily="18" charset="2"/>
                <a:cs typeface="Arial" charset="0"/>
              </a:rPr>
              <a:t>l</a:t>
            </a:r>
            <a:r>
              <a:rPr lang="en-US" altLang="en-US">
                <a:latin typeface="Arial" charset="0"/>
                <a:cs typeface="Arial" charset="0"/>
              </a:rPr>
              <a:t>, and therefore the reciprocal will be larger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Again, if </a:t>
            </a:r>
            <a:r>
              <a:rPr lang="en-US" altLang="en-US" i="1">
                <a:latin typeface="Symbol" pitchFamily="18" charset="2"/>
                <a:cs typeface="Arial" charset="0"/>
              </a:rPr>
              <a:t>l</a:t>
            </a:r>
            <a:r>
              <a:rPr lang="en-US" altLang="en-US">
                <a:latin typeface="Symbol" pitchFamily="18" charset="2"/>
                <a:cs typeface="Arial" charset="0"/>
              </a:rPr>
              <a:t> </a:t>
            </a:r>
            <a:r>
              <a:rPr lang="en-US" altLang="en-US">
                <a:latin typeface="Times New Roman" pitchFamily="18" charset="0"/>
                <a:cs typeface="Arial" charset="0"/>
              </a:rPr>
              <a:t>= 0.5</a:t>
            </a:r>
            <a:r>
              <a:rPr lang="en-US" altLang="en-US">
                <a:latin typeface="Arial" charset="0"/>
                <a:cs typeface="Arial" charset="0"/>
              </a:rPr>
              <a:t> then we require 2.5 probes on average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00451" y="1815704"/>
          <a:ext cx="1754981" cy="91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507960" progId="Equation.3">
                  <p:embed/>
                </p:oleObj>
              </mc:Choice>
              <mc:Fallback>
                <p:oleObj name="Equation" r:id="rId3" imgW="977760" imgH="50796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1" y="1815704"/>
                        <a:ext cx="1754981" cy="910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699318" y="4244579"/>
            <a:ext cx="61847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50"/>
              <a:t>Reference:  Knuth, The Art of Computer Programming, Vol. 3, 2</a:t>
            </a:r>
            <a:r>
              <a:rPr lang="en-US" altLang="en-US" sz="1050" baseline="30000"/>
              <a:t>nd</a:t>
            </a:r>
            <a:r>
              <a:rPr lang="en-US" altLang="en-US" sz="1050"/>
              <a:t> Ed., Addison Wesley, 1998, p.528.</a:t>
            </a:r>
          </a:p>
        </p:txBody>
      </p:sp>
    </p:spTree>
    <p:extLst>
      <p:ext uri="{BB962C8B-B14F-4D97-AF65-F5344CB8AC3E}">
        <p14:creationId xmlns:p14="http://schemas.microsoft.com/office/powerpoint/2010/main" val="37516193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F631-59E8-9610-0F1F-18B6AC08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70844-D255-A706-C528-C226EE87A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insert 58, probe T[8], T[9], T[(8+4) mod 10]</a:t>
                </a:r>
              </a:p>
              <a:p>
                <a:r>
                  <a:rPr lang="en-US" dirty="0"/>
                  <a:t>To insert 69, probe T[9], T[(9+1) mod 10], T[(9+4) mod 10]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70844-D255-A706-C528-C226EE87A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07C1A6-3DA8-966F-40DC-A0C0467C5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836" y="2225021"/>
            <a:ext cx="5419068" cy="28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13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A617-DDD1-FF79-0437-C43E9B41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3641B-851F-BD06-929F-09399C0431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alleviate the problem of clustering, the sequence of probes for a key should be independent of its primary position =&gt; use two hash functions: hash() and hash2()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, where R is a prime number small than m</a:t>
                </a:r>
              </a:p>
              <a:p>
                <a:r>
                  <a:rPr lang="en-US" dirty="0"/>
                  <a:t>Linear probing can be viewed as a special case for double hashing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3641B-851F-BD06-929F-09399C0431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9050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6B9B-4A22-D6F5-A0F5-1BE692A6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7C6B7-B879-97F0-494F-5B12B78D3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h𝑎𝑠h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m=10, R = 7 and insert keys 89, 18, 49, 58, 69</a:t>
                </a:r>
              </a:p>
              <a:p>
                <a:r>
                  <a:rPr lang="en-US" dirty="0"/>
                  <a:t>To insert 49, hash2(49)=7, 2nd probe is T[(9+7) mod 10]</a:t>
                </a:r>
              </a:p>
              <a:p>
                <a:r>
                  <a:rPr lang="en-US" dirty="0"/>
                  <a:t>To insert 58, hash2(58)=5, 2nd probe is T[(8+5) mod 10]</a:t>
                </a:r>
              </a:p>
              <a:p>
                <a:r>
                  <a:rPr lang="en-US" dirty="0"/>
                  <a:t>To insert 69, hash2(69)=1, 2nd probe is T[(9+1) mod 10]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7C6B7-B879-97F0-494F-5B12B78D3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388F90-C8EA-149D-4EF2-BFB83875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60" y="2855553"/>
            <a:ext cx="4059710" cy="22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56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0B7C-CB0B-D910-03E0-9E79A86D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hash2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32316-1F58-4B27-BD03-70115C8F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Hash2() must never evaluate to zero</a:t>
            </a:r>
          </a:p>
          <a:p>
            <a:r>
              <a:rPr lang="en-US" dirty="0"/>
              <a:t>For any key K, hash2(K) must be relatively prime to the table size m. Otherwise, we will only be able to examine a fraction of the table entries.</a:t>
            </a:r>
          </a:p>
          <a:p>
            <a:pPr lvl="1"/>
            <a:r>
              <a:rPr lang="en-US" dirty="0"/>
              <a:t>E.g., if hash(K) = 0 and hash2(K) = m/2, then we can only examine the entries T[0], T[m/2], and nothing else!</a:t>
            </a:r>
          </a:p>
          <a:p>
            <a:r>
              <a:rPr lang="en-US" dirty="0"/>
              <a:t>One solution is to make m prime, and choose R to be a prime smaller than m, and set hash2(K) = R - (K mod R)</a:t>
            </a:r>
          </a:p>
          <a:p>
            <a:r>
              <a:rPr lang="en-US" dirty="0"/>
              <a:t>Quadratic probing, however, does not require the use of a second hash function</a:t>
            </a:r>
          </a:p>
          <a:p>
            <a:pPr lvl="1"/>
            <a:r>
              <a:rPr lang="en-US" dirty="0"/>
              <a:t>likely to be simpler and faster in practice</a:t>
            </a:r>
          </a:p>
        </p:txBody>
      </p:sp>
    </p:spTree>
    <p:extLst>
      <p:ext uri="{BB962C8B-B14F-4D97-AF65-F5344CB8AC3E}">
        <p14:creationId xmlns:p14="http://schemas.microsoft.com/office/powerpoint/2010/main" val="19085456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6FC9-6241-26BC-6FB6-CFEEE255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F91E5-1958-A102-0C85-00E6CC53D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Most time people use hash table for dictionary search</a:t>
                </a:r>
              </a:p>
              <a:p>
                <a:r>
                  <a:rPr lang="en-US" dirty="0"/>
                  <a:t>Most time we want the hash function to appears “random”</a:t>
                </a:r>
              </a:p>
              <a:p>
                <a:r>
                  <a:rPr lang="en-US" dirty="0"/>
                  <a:t>Separate chain is often used in practice which gives an expected runtime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searching</a:t>
                </a:r>
              </a:p>
              <a:p>
                <a:r>
                  <a:rPr lang="en-US" dirty="0"/>
                  <a:t>Open addressing can make sure the memory needed is fixed</a:t>
                </a:r>
              </a:p>
              <a:p>
                <a:r>
                  <a:rPr lang="en-US" dirty="0"/>
                  <a:t>In homework and exam, you shall feel comfortable to do inserting and search given a hash function and collision resolution strategy</a:t>
                </a:r>
              </a:p>
              <a:p>
                <a:endParaRPr lang="en-US" dirty="0"/>
              </a:p>
              <a:p>
                <a:r>
                  <a:rPr lang="en-US" dirty="0"/>
                  <a:t>Beyond this class, there are a lot of topics in hashing, like</a:t>
                </a:r>
              </a:p>
              <a:p>
                <a:pPr lvl="1"/>
                <a:r>
                  <a:rPr lang="en-US" dirty="0"/>
                  <a:t>Cryptographic and number theory for hashing function</a:t>
                </a:r>
              </a:p>
              <a:p>
                <a:pPr lvl="1"/>
                <a:r>
                  <a:rPr lang="en-US" dirty="0"/>
                  <a:t>What if we has a </a:t>
                </a:r>
                <a:r>
                  <a:rPr lang="en-US" i="1" dirty="0"/>
                  <a:t>static</a:t>
                </a:r>
                <a:r>
                  <a:rPr lang="en-US" dirty="0"/>
                  <a:t> universe for keys?</a:t>
                </a:r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F91E5-1958-A102-0C85-00E6CC53D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b="-10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1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The hash process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break the process into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three </a:t>
            </a:r>
            <a:r>
              <a:rPr lang="en-US" altLang="en-US" b="1" dirty="0">
                <a:latin typeface="Arial" charset="0"/>
                <a:cs typeface="Arial" charset="0"/>
              </a:rPr>
              <a:t>independent </a:t>
            </a:r>
            <a:r>
              <a:rPr lang="en-US" altLang="en-US" dirty="0">
                <a:latin typeface="Arial" charset="0"/>
                <a:cs typeface="Arial" charset="0"/>
              </a:rPr>
              <a:t>steps: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We will try to get each of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these down to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401316" y="951570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/>
              <a:t>Object</a:t>
            </a: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4065646" y="1837395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32-bit integer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3354142" y="2701789"/>
            <a:ext cx="2948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B0F0"/>
                </a:solidFill>
              </a:rPr>
              <a:t>Map to an index </a:t>
            </a:r>
            <a:r>
              <a:rPr lang="en-US" altLang="en-US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0, ..., </a:t>
            </a:r>
            <a:r>
              <a:rPr lang="en-US" altLang="en-US" sz="1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3747018" y="3566183"/>
            <a:ext cx="213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7030A0"/>
                </a:solidFill>
              </a:rPr>
              <a:t>Deal with collisions</a:t>
            </a:r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>
            <a:off x="4794331" y="1315902"/>
            <a:ext cx="0" cy="5405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365580" name="Line 12"/>
          <p:cNvSpPr>
            <a:spLocks noChangeShapeType="1"/>
          </p:cNvSpPr>
          <p:nvPr/>
        </p:nvSpPr>
        <p:spPr bwMode="auto">
          <a:xfrm>
            <a:off x="4794331" y="2180295"/>
            <a:ext cx="0" cy="540544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>
            <a:off x="4794331" y="3044689"/>
            <a:ext cx="0" cy="540544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5100615" y="1421013"/>
            <a:ext cx="17215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FF0000"/>
                </a:solidFill>
              </a:rPr>
              <a:t>Techniques vary...</a:t>
            </a:r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5192017" y="2194582"/>
            <a:ext cx="2220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B0F0"/>
                </a:solidFill>
              </a:rPr>
              <a:t>Modulus, mid-square,</a:t>
            </a:r>
            <a:br>
              <a:rPr lang="en-US" altLang="en-US" sz="1500" dirty="0">
                <a:solidFill>
                  <a:srgbClr val="00B0F0"/>
                </a:solidFill>
              </a:rPr>
            </a:br>
            <a:r>
              <a:rPr lang="en-US" altLang="en-US" sz="1500" dirty="0">
                <a:solidFill>
                  <a:srgbClr val="00B0F0"/>
                </a:solidFill>
              </a:rPr>
              <a:t>multiplicative, Fibonacci</a:t>
            </a:r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>
            <a:off x="5984293" y="3598627"/>
            <a:ext cx="19431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7030A0"/>
                </a:solidFill>
              </a:rPr>
              <a:t>Chained hash tables</a:t>
            </a:r>
          </a:p>
          <a:p>
            <a:pPr eaLnBrk="1" hangingPunct="1"/>
            <a:r>
              <a:rPr lang="en-US" altLang="en-US" sz="1500">
                <a:solidFill>
                  <a:srgbClr val="7030A0"/>
                </a:solidFill>
              </a:rPr>
              <a:t>Open addressing</a:t>
            </a: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4446325" y="4240273"/>
            <a:ext cx="17171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7030A0"/>
                </a:solidFill>
              </a:rPr>
              <a:t>Linear probing</a:t>
            </a:r>
          </a:p>
          <a:p>
            <a:pPr eaLnBrk="1" hangingPunct="1"/>
            <a:r>
              <a:rPr lang="en-US" altLang="en-US" sz="1500" dirty="0">
                <a:solidFill>
                  <a:srgbClr val="7030A0"/>
                </a:solidFill>
              </a:rPr>
              <a:t>Quadratic probing</a:t>
            </a:r>
          </a:p>
          <a:p>
            <a:pPr eaLnBrk="1" hangingPunct="1"/>
            <a:r>
              <a:rPr lang="en-US" altLang="en-US" sz="1500" dirty="0">
                <a:solidFill>
                  <a:srgbClr val="7030A0"/>
                </a:solidFill>
              </a:rPr>
              <a:t>Double hashing</a:t>
            </a:r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>
            <a:off x="5850415" y="4124046"/>
            <a:ext cx="504025" cy="283909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2273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/>
      <p:bldP spid="365577" grpId="0"/>
      <p:bldP spid="365578" grpId="0"/>
      <p:bldP spid="365579" grpId="0" animBg="1"/>
      <p:bldP spid="365580" grpId="0" animBg="1"/>
      <p:bldP spid="365581" grpId="0" animBg="1"/>
      <p:bldP spid="365582" grpId="0"/>
      <p:bldP spid="365584" grpId="0"/>
      <p:bldP spid="365585" grpId="0"/>
      <p:bldP spid="365586" grpId="0"/>
      <p:bldP spid="365588" grpId="0" animBg="1"/>
    </p:bldLst>
  </p:timing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49317</TotalTime>
  <Words>5647</Words>
  <Application>Microsoft Macintosh PowerPoint</Application>
  <PresentationFormat>On-screen Show (16:9)</PresentationFormat>
  <Paragraphs>2218</Paragraphs>
  <Slides>87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Arial</vt:lpstr>
      <vt:lpstr>Arial Black</vt:lpstr>
      <vt:lpstr>Cambria Math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Equation</vt:lpstr>
      <vt:lpstr>Lecture 14:  Hash Table</vt:lpstr>
      <vt:lpstr>Announcement</vt:lpstr>
      <vt:lpstr>Some points we have learned</vt:lpstr>
      <vt:lpstr>A simple application example</vt:lpstr>
      <vt:lpstr>Unrealistic solution: direct-address tables</vt:lpstr>
      <vt:lpstr>A large array for students</vt:lpstr>
      <vt:lpstr>Construct a simple LUT</vt:lpstr>
      <vt:lpstr>Hash function </vt:lpstr>
      <vt:lpstr>The hash process</vt:lpstr>
      <vt:lpstr>Hash function</vt:lpstr>
      <vt:lpstr>Hashing a string</vt:lpstr>
      <vt:lpstr>Hashing a string</vt:lpstr>
      <vt:lpstr>GCC hashing for string</vt:lpstr>
      <vt:lpstr>Map the hash value to 0…M-1</vt:lpstr>
      <vt:lpstr>Dealing with collisions</vt:lpstr>
      <vt:lpstr>Separate chaining</vt:lpstr>
      <vt:lpstr>Separate chaining</vt:lpstr>
      <vt:lpstr>Analysis of separate chaining</vt:lpstr>
      <vt:lpstr>Analysis of separate chaining under universality</vt:lpstr>
      <vt:lpstr>Analysis of separate chaining under universality</vt:lpstr>
      <vt:lpstr>Analysis of separate chaining under universality</vt:lpstr>
      <vt:lpstr>Open addressing</vt:lpstr>
      <vt:lpstr>Open addressing resolution</vt:lpstr>
      <vt:lpstr>Open addressing</vt:lpstr>
      <vt:lpstr>Linear probing</vt:lpstr>
      <vt:lpstr>Linear probing example</vt:lpstr>
      <vt:lpstr>Linear Probing</vt:lpstr>
      <vt:lpstr>Insertion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Resizing the array</vt:lpstr>
      <vt:lpstr>Resizing the array</vt:lpstr>
      <vt:lpstr>Resizing the array</vt:lpstr>
      <vt:lpstr>Resizing the array</vt:lpstr>
      <vt:lpstr>Resizing the array</vt:lpstr>
      <vt:lpstr>Resizing the array</vt:lpstr>
      <vt:lpstr>Searching</vt:lpstr>
      <vt:lpstr>Searching</vt:lpstr>
      <vt:lpstr>Searching</vt:lpstr>
      <vt:lpstr>Searching</vt:lpstr>
      <vt:lpstr>Searching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Erasing</vt:lpstr>
      <vt:lpstr>Primary Clustering</vt:lpstr>
      <vt:lpstr>Primary Clustering</vt:lpstr>
      <vt:lpstr>Primary Clustering</vt:lpstr>
      <vt:lpstr>Primary Clustering</vt:lpstr>
      <vt:lpstr>Primary Clustering</vt:lpstr>
      <vt:lpstr>Primary Clustering</vt:lpstr>
      <vt:lpstr>Run-time analysis</vt:lpstr>
      <vt:lpstr>Run-time analysis</vt:lpstr>
      <vt:lpstr>Quadratic probing</vt:lpstr>
      <vt:lpstr>Double hashing</vt:lpstr>
      <vt:lpstr>Double hashing</vt:lpstr>
      <vt:lpstr>Choice of hash2</vt:lpstr>
      <vt:lpstr>Summary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1249</cp:revision>
  <cp:lastPrinted>2022-09-13T23:51:23Z</cp:lastPrinted>
  <dcterms:created xsi:type="dcterms:W3CDTF">2007-09-23T17:35:11Z</dcterms:created>
  <dcterms:modified xsi:type="dcterms:W3CDTF">2024-03-18T04:47:41Z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